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14" r:id="rId3"/>
    <p:sldId id="284" r:id="rId4"/>
    <p:sldId id="315" r:id="rId5"/>
    <p:sldId id="316" r:id="rId6"/>
    <p:sldId id="317" r:id="rId7"/>
    <p:sldId id="318" r:id="rId8"/>
    <p:sldId id="319" r:id="rId9"/>
    <p:sldId id="320" r:id="rId10"/>
    <p:sldId id="295" r:id="rId11"/>
    <p:sldId id="308" r:id="rId12"/>
    <p:sldId id="340" r:id="rId13"/>
    <p:sldId id="341" r:id="rId14"/>
    <p:sldId id="310" r:id="rId15"/>
    <p:sldId id="296" r:id="rId16"/>
    <p:sldId id="311" r:id="rId17"/>
    <p:sldId id="300" r:id="rId18"/>
    <p:sldId id="312" r:id="rId19"/>
    <p:sldId id="313" r:id="rId20"/>
    <p:sldId id="325" r:id="rId21"/>
    <p:sldId id="321" r:id="rId22"/>
    <p:sldId id="322" r:id="rId23"/>
    <p:sldId id="323" r:id="rId24"/>
    <p:sldId id="324" r:id="rId25"/>
    <p:sldId id="338" r:id="rId26"/>
    <p:sldId id="30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842"/>
    <a:srgbClr val="E73A1C"/>
    <a:srgbClr val="01411F"/>
    <a:srgbClr val="03F777"/>
    <a:srgbClr val="02A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9431F-4D46-4FCB-A2AE-549400CCD5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98920-B046-422A-ADE7-8EC75B9C1B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3" name="文本框 2"/>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a:fillRect/>
          </a:stretch>
        </p:blipFill>
        <p:spPr>
          <a:xfrm>
            <a:off x="0" y="-1"/>
            <a:ext cx="12192000" cy="6934201"/>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a:fillRect/>
          </a:stretch>
        </p:blipFill>
        <p:spPr>
          <a:xfrm>
            <a:off x="0" y="-1"/>
            <a:ext cx="12192000" cy="6934201"/>
          </a:xfrm>
          <a:prstGeom prst="rect">
            <a:avLst/>
          </a:prstGeom>
          <a:ln>
            <a:noFill/>
          </a:ln>
        </p:spPr>
      </p:pic>
      <p:sp>
        <p:nvSpPr>
          <p:cNvPr id="4" name="矩形 3"/>
          <p:cNvSpPr/>
          <p:nvPr userDrawn="1"/>
        </p:nvSpPr>
        <p:spPr>
          <a:xfrm>
            <a:off x="4972050" y="-1"/>
            <a:ext cx="7219950" cy="6934201"/>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676650" y="-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676650" y="1158607"/>
            <a:ext cx="1295401" cy="1170543"/>
          </a:xfrm>
          <a:prstGeom prst="rect">
            <a:avLst/>
          </a:prstGeom>
          <a:solidFill>
            <a:srgbClr val="0288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3676650" y="2317215"/>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3676650" y="3494873"/>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676650" y="467253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676650" y="5850189"/>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2381248"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85846"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209556" y="1146672"/>
            <a:ext cx="1295401" cy="1170543"/>
          </a:xfrm>
          <a:prstGeom prst="rect">
            <a:avLst/>
          </a:prstGeom>
          <a:solidFill>
            <a:srgbClr val="02884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085846" y="0"/>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972053" y="1158607"/>
            <a:ext cx="7219947" cy="1170543"/>
          </a:xfrm>
          <a:prstGeom prst="rect">
            <a:avLst/>
          </a:prstGeom>
          <a:solidFill>
            <a:srgbClr val="0141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a:off x="0" y="3453885"/>
            <a:ext cx="12192000" cy="2032000"/>
            <a:chOff x="0" y="3929632"/>
            <a:chExt cx="7283208" cy="1213868"/>
          </a:xfrm>
        </p:grpSpPr>
        <p:sp>
          <p:nvSpPr>
            <p:cNvPr id="16" name="直角三角形 15"/>
            <p:cNvSpPr/>
            <p:nvPr/>
          </p:nvSpPr>
          <p:spPr>
            <a:xfrm>
              <a:off x="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7" name="直角三角形 16"/>
            <p:cNvSpPr/>
            <p:nvPr/>
          </p:nvSpPr>
          <p:spPr>
            <a:xfrm rot="10800000">
              <a:off x="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8" name="直角三角形 17"/>
            <p:cNvSpPr/>
            <p:nvPr/>
          </p:nvSpPr>
          <p:spPr>
            <a:xfrm rot="5400000">
              <a:off x="1213868"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9" name="直角三角形 18"/>
            <p:cNvSpPr/>
            <p:nvPr/>
          </p:nvSpPr>
          <p:spPr>
            <a:xfrm rot="16200000">
              <a:off x="1213868"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0" name="直角三角形 19"/>
            <p:cNvSpPr/>
            <p:nvPr/>
          </p:nvSpPr>
          <p:spPr>
            <a:xfrm>
              <a:off x="2427736"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1" name="直角三角形 20"/>
            <p:cNvSpPr/>
            <p:nvPr/>
          </p:nvSpPr>
          <p:spPr>
            <a:xfrm rot="10800000">
              <a:off x="2427736"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2" name="直角三角形 21"/>
            <p:cNvSpPr/>
            <p:nvPr/>
          </p:nvSpPr>
          <p:spPr>
            <a:xfrm rot="5400000">
              <a:off x="3641604"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3" name="直角三角形 22"/>
            <p:cNvSpPr/>
            <p:nvPr/>
          </p:nvSpPr>
          <p:spPr>
            <a:xfrm rot="16200000">
              <a:off x="3641604"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4" name="直角三角形 23"/>
            <p:cNvSpPr/>
            <p:nvPr/>
          </p:nvSpPr>
          <p:spPr>
            <a:xfrm>
              <a:off x="4855472"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5" name="直角三角形 24"/>
            <p:cNvSpPr/>
            <p:nvPr/>
          </p:nvSpPr>
          <p:spPr>
            <a:xfrm rot="10800000">
              <a:off x="4855472"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6" name="直角三角形 25"/>
            <p:cNvSpPr/>
            <p:nvPr/>
          </p:nvSpPr>
          <p:spPr>
            <a:xfrm rot="5400000">
              <a:off x="606934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7" name="直角三角形 26"/>
            <p:cNvSpPr/>
            <p:nvPr/>
          </p:nvSpPr>
          <p:spPr>
            <a:xfrm rot="16200000">
              <a:off x="606934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grpSp>
      <p:sp>
        <p:nvSpPr>
          <p:cNvPr id="28"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0" y="0"/>
            <a:ext cx="2614611" cy="1590675"/>
            <a:chOff x="0" y="0"/>
            <a:chExt cx="2614611" cy="1590675"/>
          </a:xfrm>
        </p:grpSpPr>
        <p:sp>
          <p:nvSpPr>
            <p:cNvPr id="7" name="矩形 6"/>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8" name="矩形 7"/>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userDrawn="1"/>
        </p:nvSpPr>
        <p:spPr>
          <a:xfrm>
            <a:off x="1538288" y="2460973"/>
            <a:ext cx="1181100" cy="1181100"/>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3143249" y="3414714"/>
            <a:ext cx="1181100" cy="1181100"/>
          </a:xfrm>
          <a:prstGeom prst="rect">
            <a:avLst/>
          </a:prstGeom>
          <a:solidFill>
            <a:srgbClr val="0288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18" name="文本占位符 14"/>
          <p:cNvSpPr>
            <a:spLocks noGrp="1"/>
          </p:cNvSpPr>
          <p:nvPr>
            <p:ph type="body" sz="quarter" idx="10" hasCustomPrompt="1"/>
          </p:nvPr>
        </p:nvSpPr>
        <p:spPr>
          <a:xfrm>
            <a:off x="4952998" y="303961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平行四边形 2"/>
          <p:cNvSpPr/>
          <p:nvPr userDrawn="1"/>
        </p:nvSpPr>
        <p:spPr>
          <a:xfrm>
            <a:off x="-3219450" y="2181225"/>
            <a:ext cx="12172950" cy="3009900"/>
          </a:xfrm>
          <a:prstGeom prst="parallelogram">
            <a:avLst>
              <a:gd name="adj" fmla="val 55380"/>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7410450" y="2771775"/>
            <a:ext cx="12172950" cy="3009900"/>
          </a:xfrm>
          <a:prstGeom prst="parallelogram">
            <a:avLst>
              <a:gd name="adj" fmla="val 55380"/>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0"/>
            <a:ext cx="2614611" cy="1590675"/>
            <a:chOff x="0" y="0"/>
            <a:chExt cx="2614611" cy="1590675"/>
          </a:xfrm>
        </p:grpSpPr>
        <p:sp>
          <p:nvSpPr>
            <p:cNvPr id="6" name="矩形 5"/>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7" name="矩形 6"/>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5164244" cy="6858000"/>
          </a:xfrm>
          <a:prstGeom prst="rect">
            <a:avLst/>
          </a:prstGeom>
          <a:blipFill>
            <a:blip r:embed="rId2"/>
            <a:srcRect/>
            <a:stretch>
              <a:fillRect l="-50000" r="-50000"/>
            </a:stretch>
          </a:blipFill>
          <a:ln w="19050">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4" name="组合 3"/>
          <p:cNvGrpSpPr/>
          <p:nvPr userDrawn="1"/>
        </p:nvGrpSpPr>
        <p:grpSpPr>
          <a:xfrm>
            <a:off x="0" y="0"/>
            <a:ext cx="2614611" cy="1590675"/>
            <a:chOff x="0" y="0"/>
            <a:chExt cx="2614611" cy="1590675"/>
          </a:xfrm>
        </p:grpSpPr>
        <p:sp>
          <p:nvSpPr>
            <p:cNvPr id="5" name="矩形 4"/>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6" name="矩形 5"/>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11" name="矩形 10"/>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12" name="矩形 11"/>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13" name="矩形 12"/>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14" name="矩形 13"/>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463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94399" y="42261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4398" y="31818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94397" y="2146300"/>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50100" y="42261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50099" y="31818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50098" y="2146300"/>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05798" y="42261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05797" y="3181884"/>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05796" y="2146300"/>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4398" y="11019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474195" y="42261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474194" y="3181884"/>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474194" y="11019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617194" y="2146300"/>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5763" y="2146300"/>
            <a:ext cx="5212080" cy="2122805"/>
          </a:xfrm>
          <a:prstGeom prst="rect">
            <a:avLst/>
          </a:prstGeom>
        </p:spPr>
        <p:txBody>
          <a:bodyPr wrap="none">
            <a:spAutoFit/>
          </a:bodyPr>
          <a:lstStyle/>
          <a:p>
            <a:pPr algn="l"/>
            <a:r>
              <a:rPr kumimoji="1" lang="en-US" sz="6600" b="1" dirty="0">
                <a:solidFill>
                  <a:schemeClr val="bg1"/>
                </a:solidFill>
              </a:rPr>
              <a:t>Auto-Run</a:t>
            </a:r>
            <a:endParaRPr kumimoji="1" lang="en-US" sz="6600" b="1" dirty="0">
              <a:solidFill>
                <a:schemeClr val="bg1"/>
              </a:solidFill>
            </a:endParaRPr>
          </a:p>
          <a:p>
            <a:pPr algn="l"/>
            <a:r>
              <a:rPr kumimoji="1" lang="zh-CN" sz="6600" b="1" dirty="0">
                <a:solidFill>
                  <a:schemeClr val="bg1"/>
                </a:solidFill>
              </a:rPr>
              <a:t>产品</a:t>
            </a:r>
            <a:r>
              <a:rPr kumimoji="1" lang="zh-CN" sz="6600" b="1" dirty="0">
                <a:solidFill>
                  <a:schemeClr val="bg1"/>
                </a:solidFill>
              </a:rPr>
              <a:t>方案设计</a:t>
            </a:r>
            <a:endParaRPr kumimoji="1" lang="zh-CN" sz="6600" b="1" dirty="0">
              <a:solidFill>
                <a:schemeClr val="bg1"/>
              </a:solidFill>
            </a:endParaRPr>
          </a:p>
        </p:txBody>
      </p:sp>
      <p:sp>
        <p:nvSpPr>
          <p:cNvPr id="18" name="矩形 17"/>
          <p:cNvSpPr/>
          <p:nvPr/>
        </p:nvSpPr>
        <p:spPr>
          <a:xfrm>
            <a:off x="425762" y="4234916"/>
            <a:ext cx="6096000" cy="410845"/>
          </a:xfrm>
          <a:prstGeom prst="rect">
            <a:avLst/>
          </a:prstGeom>
        </p:spPr>
        <p:txBody>
          <a:bodyPr>
            <a:spAutoFit/>
          </a:bodyPr>
          <a:lstStyle/>
          <a:p>
            <a:pPr defTabSz="685165">
              <a:lnSpc>
                <a:spcPct val="130000"/>
              </a:lnSpc>
            </a:pPr>
            <a:r>
              <a:rPr sz="1600" dirty="0">
                <a:solidFill>
                  <a:schemeClr val="bg1"/>
                </a:solidFill>
                <a:latin typeface="微软雅黑" panose="020B0503020204020204" charset="-122"/>
                <a:ea typeface="微软雅黑" panose="020B0503020204020204" charset="-122"/>
              </a:rPr>
              <a:t>基于运动状态识别及记录的运动类安卓移动应用</a:t>
            </a:r>
            <a:endParaRPr sz="1600"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547370" y="4725035"/>
            <a:ext cx="4791075" cy="368300"/>
          </a:xfrm>
          <a:prstGeom prst="rect">
            <a:avLst/>
          </a:prstGeom>
          <a:noFill/>
        </p:spPr>
        <p:txBody>
          <a:bodyPr wrap="square" rtlCol="0">
            <a:spAutoFit/>
          </a:bodyPr>
          <a:p>
            <a:r>
              <a:rPr lang="zh-CN" altLang="en-US"/>
              <a:t>黎建辉、余炳明、阳应杰、黄成龙</a:t>
            </a:r>
            <a:endParaRPr lang="zh-CN" altLang="en-US"/>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应用流程规划</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4" name="图片 3" descr="Auto-Run控制流程图"/>
          <p:cNvPicPr>
            <a:picLocks noChangeAspect="1"/>
          </p:cNvPicPr>
          <p:nvPr/>
        </p:nvPicPr>
        <p:blipFill>
          <a:blip r:embed="rId1"/>
          <a:stretch>
            <a:fillRect/>
          </a:stretch>
        </p:blipFill>
        <p:spPr>
          <a:xfrm>
            <a:off x="2961640" y="711200"/>
            <a:ext cx="6553835" cy="6311265"/>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5162550" cy="546100"/>
          </a:xfrm>
        </p:spPr>
        <p:txBody>
          <a:bodyPr/>
          <a:lstStyle/>
          <a:p>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原型（参考咕咚</a:t>
            </a:r>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20" name="图片 19" descr="Auto"/>
          <p:cNvPicPr>
            <a:picLocks noChangeAspect="1"/>
          </p:cNvPicPr>
          <p:nvPr/>
        </p:nvPicPr>
        <p:blipFill>
          <a:blip r:embed="rId1"/>
          <a:stretch>
            <a:fillRect/>
          </a:stretch>
        </p:blipFill>
        <p:spPr>
          <a:xfrm>
            <a:off x="140335" y="1691005"/>
            <a:ext cx="2630805" cy="4679315"/>
          </a:xfrm>
          <a:prstGeom prst="rect">
            <a:avLst/>
          </a:prstGeom>
        </p:spPr>
      </p:pic>
      <p:pic>
        <p:nvPicPr>
          <p:cNvPr id="21" name="图片 20" descr="健走"/>
          <p:cNvPicPr>
            <a:picLocks noChangeAspect="1"/>
          </p:cNvPicPr>
          <p:nvPr/>
        </p:nvPicPr>
        <p:blipFill>
          <a:blip r:embed="rId2"/>
          <a:stretch>
            <a:fillRect/>
          </a:stretch>
        </p:blipFill>
        <p:spPr>
          <a:xfrm>
            <a:off x="3169920" y="1675130"/>
            <a:ext cx="2639695" cy="4695190"/>
          </a:xfrm>
          <a:prstGeom prst="rect">
            <a:avLst/>
          </a:prstGeom>
        </p:spPr>
      </p:pic>
      <p:pic>
        <p:nvPicPr>
          <p:cNvPr id="22" name="图片 21" descr="跑步"/>
          <p:cNvPicPr>
            <a:picLocks noChangeAspect="1"/>
          </p:cNvPicPr>
          <p:nvPr/>
        </p:nvPicPr>
        <p:blipFill>
          <a:blip r:embed="rId3"/>
          <a:stretch>
            <a:fillRect/>
          </a:stretch>
        </p:blipFill>
        <p:spPr>
          <a:xfrm>
            <a:off x="6325235" y="1591945"/>
            <a:ext cx="2743835" cy="4878070"/>
          </a:xfrm>
          <a:prstGeom prst="rect">
            <a:avLst/>
          </a:prstGeom>
        </p:spPr>
      </p:pic>
      <p:pic>
        <p:nvPicPr>
          <p:cNvPr id="23" name="图片 22" descr="骑行"/>
          <p:cNvPicPr>
            <a:picLocks noChangeAspect="1"/>
          </p:cNvPicPr>
          <p:nvPr/>
        </p:nvPicPr>
        <p:blipFill>
          <a:blip r:embed="rId4"/>
          <a:stretch>
            <a:fillRect/>
          </a:stretch>
        </p:blipFill>
        <p:spPr>
          <a:xfrm>
            <a:off x="9311640" y="1590675"/>
            <a:ext cx="2832735" cy="5036820"/>
          </a:xfrm>
          <a:prstGeom prst="rect">
            <a:avLst/>
          </a:prstGeom>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5867400" cy="546100"/>
          </a:xfrm>
        </p:spPr>
        <p:txBody>
          <a:bodyPr/>
          <a:lstStyle/>
          <a:p>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原型</a:t>
            </a:r>
            <a:r>
              <a:rPr lang="zh-CN" altLang="en-US" dirty="0">
                <a:latin typeface="微软雅黑" panose="020B0503020204020204" charset="-122"/>
                <a:ea typeface="微软雅黑" panose="020B0503020204020204" charset="-122"/>
                <a:sym typeface="+mn-ea"/>
              </a:rPr>
              <a:t>（参考咕咚</a:t>
            </a:r>
            <a:r>
              <a:rPr lang="en-US" altLang="zh-CN" dirty="0">
                <a:latin typeface="微软雅黑" panose="020B0503020204020204" charset="-122"/>
                <a:ea typeface="微软雅黑" panose="020B0503020204020204" charset="-122"/>
                <a:sym typeface="+mn-ea"/>
              </a:rPr>
              <a:t>app</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4" name="图片 3"/>
          <p:cNvPicPr>
            <a:picLocks noChangeAspect="1"/>
          </p:cNvPicPr>
          <p:nvPr/>
        </p:nvPicPr>
        <p:blipFill>
          <a:blip r:embed="rId1"/>
          <a:stretch>
            <a:fillRect/>
          </a:stretch>
        </p:blipFill>
        <p:spPr>
          <a:xfrm>
            <a:off x="1090930" y="1732280"/>
            <a:ext cx="2607945" cy="4636770"/>
          </a:xfrm>
          <a:prstGeom prst="rect">
            <a:avLst/>
          </a:prstGeom>
        </p:spPr>
      </p:pic>
      <p:pic>
        <p:nvPicPr>
          <p:cNvPr id="5" name="图片 4"/>
          <p:cNvPicPr>
            <a:picLocks noChangeAspect="1"/>
          </p:cNvPicPr>
          <p:nvPr/>
        </p:nvPicPr>
        <p:blipFill>
          <a:blip r:embed="rId2"/>
          <a:stretch>
            <a:fillRect/>
          </a:stretch>
        </p:blipFill>
        <p:spPr>
          <a:xfrm>
            <a:off x="4996180" y="1645920"/>
            <a:ext cx="2665730" cy="4739005"/>
          </a:xfrm>
          <a:prstGeom prst="rect">
            <a:avLst/>
          </a:prstGeom>
        </p:spPr>
      </p:pic>
      <p:pic>
        <p:nvPicPr>
          <p:cNvPr id="6" name="图片 5"/>
          <p:cNvPicPr>
            <a:picLocks noChangeAspect="1"/>
          </p:cNvPicPr>
          <p:nvPr/>
        </p:nvPicPr>
        <p:blipFill>
          <a:blip r:embed="rId3"/>
          <a:stretch>
            <a:fillRect/>
          </a:stretch>
        </p:blipFill>
        <p:spPr>
          <a:xfrm>
            <a:off x="9169400" y="1590675"/>
            <a:ext cx="2704465" cy="4808855"/>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设计与测试规范</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
        <p:nvSpPr>
          <p:cNvPr id="4" name="空心弧 3"/>
          <p:cNvSpPr/>
          <p:nvPr/>
        </p:nvSpPr>
        <p:spPr>
          <a:xfrm rot="16200000" flipV="1">
            <a:off x="1819275"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5" name="空心弧 4"/>
          <p:cNvSpPr/>
          <p:nvPr/>
        </p:nvSpPr>
        <p:spPr>
          <a:xfrm rot="16200000" flipV="1">
            <a:off x="1849755" y="2231892"/>
            <a:ext cx="2073408" cy="2073408"/>
          </a:xfrm>
          <a:prstGeom prst="blockArc">
            <a:avLst>
              <a:gd name="adj1" fmla="val 1785573"/>
              <a:gd name="adj2" fmla="val 13411"/>
              <a:gd name="adj3" fmla="val 4880"/>
            </a:avLst>
          </a:prstGeom>
          <a:solidFill>
            <a:srgbClr val="02884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6" name="文本框 5"/>
          <p:cNvSpPr txBox="1"/>
          <p:nvPr/>
        </p:nvSpPr>
        <p:spPr>
          <a:xfrm>
            <a:off x="2192244"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87</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8" name="空心弧 7"/>
          <p:cNvSpPr/>
          <p:nvPr/>
        </p:nvSpPr>
        <p:spPr>
          <a:xfrm rot="16200000" flipV="1">
            <a:off x="5014374"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9" name="空心弧 8"/>
          <p:cNvSpPr/>
          <p:nvPr/>
        </p:nvSpPr>
        <p:spPr>
          <a:xfrm rot="16200000" flipV="1">
            <a:off x="5001674" y="2231892"/>
            <a:ext cx="2073408" cy="2073408"/>
          </a:xfrm>
          <a:prstGeom prst="blockArc">
            <a:avLst>
              <a:gd name="adj1" fmla="val 1535086"/>
              <a:gd name="adj2" fmla="val 13411"/>
              <a:gd name="adj3" fmla="val 4880"/>
            </a:avLst>
          </a:prstGeom>
          <a:solidFill>
            <a:srgbClr val="01411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0" name="文本框 9"/>
          <p:cNvSpPr txBox="1"/>
          <p:nvPr/>
        </p:nvSpPr>
        <p:spPr>
          <a:xfrm>
            <a:off x="5387344"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90</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11" name="空心弧 10"/>
          <p:cNvSpPr/>
          <p:nvPr/>
        </p:nvSpPr>
        <p:spPr>
          <a:xfrm rot="16200000" flipV="1">
            <a:off x="8209473"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2" name="空心弧 11"/>
          <p:cNvSpPr/>
          <p:nvPr/>
        </p:nvSpPr>
        <p:spPr>
          <a:xfrm rot="16200000" flipV="1">
            <a:off x="8209473" y="2231892"/>
            <a:ext cx="2073408" cy="2073408"/>
          </a:xfrm>
          <a:prstGeom prst="blockArc">
            <a:avLst>
              <a:gd name="adj1" fmla="val 5385050"/>
              <a:gd name="adj2" fmla="val 13411"/>
              <a:gd name="adj3" fmla="val 4880"/>
            </a:avLst>
          </a:prstGeom>
          <a:solidFill>
            <a:srgbClr val="02884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3" name="文本框 12"/>
          <p:cNvSpPr txBox="1"/>
          <p:nvPr/>
        </p:nvSpPr>
        <p:spPr>
          <a:xfrm>
            <a:off x="8582442"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75</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14" name="文本框 13"/>
          <p:cNvSpPr txBox="1"/>
          <p:nvPr/>
        </p:nvSpPr>
        <p:spPr>
          <a:xfrm>
            <a:off x="1770099" y="4341210"/>
            <a:ext cx="2233446" cy="1013460"/>
          </a:xfrm>
          <a:prstGeom prst="rect">
            <a:avLst/>
          </a:prstGeom>
          <a:noFill/>
        </p:spPr>
        <p:txBody>
          <a:bodyPr wrap="square" lIns="91424" tIns="45712" rIns="91424" bIns="45712" rtlCol="0">
            <a:spAutoFit/>
          </a:bodyPr>
          <a:p>
            <a:pPr algn="ctr"/>
            <a:r>
              <a:rPr lang="zh-CN" altLang="en-US" sz="2000">
                <a:sym typeface="+mn-ea"/>
              </a:rPr>
              <a:t>步行、跑步、骑行的数据记录准确率达到</a:t>
            </a:r>
            <a:r>
              <a:rPr lang="en-US" altLang="zh-CN" sz="2000">
                <a:sym typeface="+mn-ea"/>
              </a:rPr>
              <a:t>87%</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16" name="文本框 15"/>
          <p:cNvSpPr txBox="1"/>
          <p:nvPr/>
        </p:nvSpPr>
        <p:spPr>
          <a:xfrm>
            <a:off x="5001821" y="4341210"/>
            <a:ext cx="2233446" cy="705485"/>
          </a:xfrm>
          <a:prstGeom prst="rect">
            <a:avLst/>
          </a:prstGeom>
          <a:noFill/>
        </p:spPr>
        <p:txBody>
          <a:bodyPr wrap="square" lIns="91424" tIns="45712" rIns="91424" bIns="45712" rtlCol="0">
            <a:spAutoFit/>
          </a:bodyPr>
          <a:p>
            <a:pPr algn="ctr"/>
            <a:r>
              <a:rPr lang="zh-CN" altLang="en-US" sz="2000">
                <a:sym typeface="+mn-ea"/>
              </a:rPr>
              <a:t>绘制的轨迹准确率达到</a:t>
            </a:r>
            <a:r>
              <a:rPr lang="en-US" altLang="zh-CN" sz="2000">
                <a:sym typeface="+mn-ea"/>
              </a:rPr>
              <a:t>90%</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18" name="文本框 17"/>
          <p:cNvSpPr txBox="1"/>
          <p:nvPr/>
        </p:nvSpPr>
        <p:spPr>
          <a:xfrm>
            <a:off x="8253221" y="4341210"/>
            <a:ext cx="2233446" cy="705485"/>
          </a:xfrm>
          <a:prstGeom prst="rect">
            <a:avLst/>
          </a:prstGeom>
          <a:noFill/>
        </p:spPr>
        <p:txBody>
          <a:bodyPr wrap="square" lIns="91424" tIns="45712" rIns="91424" bIns="45712" rtlCol="0">
            <a:spAutoFit/>
          </a:bodyPr>
          <a:p>
            <a:pPr algn="ctr"/>
            <a:r>
              <a:rPr lang="zh-CN" altLang="en-US" sz="2000">
                <a:sym typeface="+mn-ea"/>
              </a:rPr>
              <a:t>自动识别运动状态的准确率达到</a:t>
            </a:r>
            <a:r>
              <a:rPr lang="en-US" altLang="zh-CN" sz="2000">
                <a:sym typeface="+mn-ea"/>
              </a:rPr>
              <a:t>75%</a:t>
            </a:r>
            <a:endParaRPr kumimoji="1" lang="zh-CN" altLang="en-US" sz="2000" b="1" dirty="0">
              <a:latin typeface="微软雅黑" panose="020B0503020204020204" charset="-122"/>
              <a:ea typeface="微软雅黑" panose="020B0503020204020204" charset="-122"/>
              <a:cs typeface="Segoe UI Light" panose="020B0502040204020203"/>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设计与测试规范</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
        <p:nvSpPr>
          <p:cNvPr id="8" name="文本框 7"/>
          <p:cNvSpPr txBox="1"/>
          <p:nvPr/>
        </p:nvSpPr>
        <p:spPr>
          <a:xfrm>
            <a:off x="8050684" y="1328229"/>
            <a:ext cx="2233446" cy="397510"/>
          </a:xfrm>
          <a:prstGeom prst="rect">
            <a:avLst/>
          </a:prstGeom>
          <a:noFill/>
        </p:spPr>
        <p:txBody>
          <a:bodyPr wrap="square" lIns="91424" tIns="45712" rIns="91424" bIns="45712" rtlCol="0">
            <a:spAutoFit/>
          </a:bodyPr>
          <a:p>
            <a:pPr algn="ctr"/>
            <a:r>
              <a:rPr kumimoji="1" lang="zh-CN" altLang="en-US" sz="2000" b="1" dirty="0">
                <a:latin typeface="微软雅黑" panose="020B0503020204020204" charset="-122"/>
                <a:ea typeface="微软雅黑" panose="020B0503020204020204" charset="-122"/>
                <a:cs typeface="Segoe UI Light" panose="020B0502040204020203"/>
              </a:rPr>
              <a:t>服务端测试</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9" name="文本框 8"/>
          <p:cNvSpPr txBox="1"/>
          <p:nvPr/>
        </p:nvSpPr>
        <p:spPr>
          <a:xfrm>
            <a:off x="8099858" y="1719832"/>
            <a:ext cx="3540085" cy="808990"/>
          </a:xfrm>
          <a:prstGeom prst="rect">
            <a:avLst/>
          </a:prstGeom>
          <a:noFill/>
        </p:spPr>
        <p:txBody>
          <a:bodyPr wrap="square" lIns="91424" tIns="45712" rIns="91424" bIns="45712" rtlCol="0">
            <a:spAutoFit/>
          </a:bodyPr>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sz="1200" dirty="0" smtClean="0">
                <a:solidFill>
                  <a:schemeClr val="tx1">
                    <a:lumMod val="65000"/>
                    <a:lumOff val="35000"/>
                  </a:schemeClr>
                </a:solidFill>
                <a:latin typeface="微软雅黑" panose="020B0503020204020204" charset="-122"/>
                <a:ea typeface="微软雅黑" panose="020B0503020204020204" charset="-122"/>
              </a:rPr>
              <a:t>用户能够正常登陆并获取用户历史数据（通过微信或者QQ）</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2</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）服务端能够安全保存管理用户数据</a:t>
            </a:r>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p:txBody>
      </p:sp>
      <p:cxnSp>
        <p:nvCxnSpPr>
          <p:cNvPr id="10" name="直接连接符 9"/>
          <p:cNvCxnSpPr>
            <a:stCxn id="18" idx="42"/>
          </p:cNvCxnSpPr>
          <p:nvPr/>
        </p:nvCxnSpPr>
        <p:spPr>
          <a:xfrm flipH="1" flipV="1">
            <a:off x="4379631" y="3068664"/>
            <a:ext cx="589958" cy="5666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6458" y="2177586"/>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兼容性测试</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12" name="文本框 11"/>
          <p:cNvSpPr txBox="1"/>
          <p:nvPr/>
        </p:nvSpPr>
        <p:spPr>
          <a:xfrm>
            <a:off x="1000760" y="2569210"/>
            <a:ext cx="3204845" cy="808990"/>
          </a:xfrm>
          <a:prstGeom prst="rect">
            <a:avLst/>
          </a:prstGeom>
          <a:noFill/>
        </p:spPr>
        <p:txBody>
          <a:bodyPr wrap="square" lIns="91424" tIns="45712" rIns="91424" bIns="45712" rtlCol="0">
            <a:spAutoFit/>
          </a:bodyPr>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sz="1200" dirty="0" smtClean="0">
                <a:solidFill>
                  <a:schemeClr val="tx1">
                    <a:lumMod val="65000"/>
                    <a:lumOff val="35000"/>
                  </a:schemeClr>
                </a:solidFill>
                <a:latin typeface="微软雅黑" panose="020B0503020204020204" charset="-122"/>
                <a:ea typeface="微软雅黑" panose="020B0503020204020204" charset="-122"/>
              </a:rPr>
              <a:t>系统能够在各种安卓手机上正常运行</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2</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lang="zh-CN" sz="1200" dirty="0" smtClean="0">
                <a:solidFill>
                  <a:schemeClr val="tx1">
                    <a:lumMod val="65000"/>
                    <a:lumOff val="35000"/>
                  </a:schemeClr>
                </a:solidFill>
                <a:latin typeface="微软雅黑" panose="020B0503020204020204" charset="-122"/>
                <a:ea typeface="微软雅黑" panose="020B0503020204020204" charset="-122"/>
              </a:rPr>
              <a:t>各组件在不同尺寸的手机屏幕上都能正常显示和运行</a:t>
            </a:r>
            <a:endParaRPr lang="zh-CN" sz="1200" dirty="0" smtClean="0">
              <a:solidFill>
                <a:schemeClr val="tx1">
                  <a:lumMod val="65000"/>
                  <a:lumOff val="35000"/>
                </a:schemeClr>
              </a:solidFill>
              <a:latin typeface="微软雅黑" panose="020B0503020204020204" charset="-122"/>
              <a:ea typeface="微软雅黑" panose="020B0503020204020204" charset="-122"/>
            </a:endParaRPr>
          </a:p>
        </p:txBody>
      </p:sp>
      <p:cxnSp>
        <p:nvCxnSpPr>
          <p:cNvPr id="13" name="直接连接符 12"/>
          <p:cNvCxnSpPr>
            <a:stCxn id="19" idx="32"/>
          </p:cNvCxnSpPr>
          <p:nvPr/>
        </p:nvCxnSpPr>
        <p:spPr>
          <a:xfrm flipH="1">
            <a:off x="4086655" y="5403626"/>
            <a:ext cx="448294" cy="8632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33482" y="537578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准确性规范</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15" name="文本框 14"/>
          <p:cNvSpPr txBox="1"/>
          <p:nvPr/>
        </p:nvSpPr>
        <p:spPr>
          <a:xfrm>
            <a:off x="385445" y="5767705"/>
            <a:ext cx="3737610" cy="808990"/>
          </a:xfrm>
          <a:prstGeom prst="rect">
            <a:avLst/>
          </a:prstGeom>
          <a:noFill/>
        </p:spPr>
        <p:txBody>
          <a:bodyPr wrap="square" lIns="91424" tIns="45712" rIns="91424" bIns="45712" rtlCol="0">
            <a:spAutoFit/>
          </a:bodyPr>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1</a:t>
            </a:r>
            <a:r>
              <a:rPr sz="1200" dirty="0" smtClean="0">
                <a:solidFill>
                  <a:schemeClr val="tx1">
                    <a:lumMod val="65000"/>
                    <a:lumOff val="35000"/>
                  </a:schemeClr>
                </a:solidFill>
                <a:latin typeface="微软雅黑" panose="020B0503020204020204" charset="-122"/>
                <a:ea typeface="微软雅黑" panose="020B0503020204020204" charset="-122"/>
              </a:rPr>
              <a:t>）步行、跑步、骑行的数据记录准确率达到</a:t>
            </a:r>
            <a:r>
              <a:rPr lang="en-US" sz="1200" dirty="0" smtClean="0">
                <a:solidFill>
                  <a:schemeClr val="tx1">
                    <a:lumMod val="65000"/>
                    <a:lumOff val="35000"/>
                  </a:schemeClr>
                </a:solidFill>
                <a:latin typeface="微软雅黑" panose="020B0503020204020204" charset="-122"/>
                <a:ea typeface="微软雅黑" panose="020B0503020204020204" charset="-122"/>
              </a:rPr>
              <a:t>87</a:t>
            </a:r>
            <a:r>
              <a:rPr sz="1200" dirty="0" smtClean="0">
                <a:solidFill>
                  <a:schemeClr val="tx1">
                    <a:lumMod val="65000"/>
                    <a:lumOff val="35000"/>
                  </a:schemeClr>
                </a:solidFill>
                <a:latin typeface="微软雅黑" panose="020B0503020204020204" charset="-122"/>
                <a:ea typeface="微软雅黑" panose="020B0503020204020204" charset="-122"/>
              </a:rPr>
              <a:t>%</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2</a:t>
            </a:r>
            <a:r>
              <a:rPr sz="1200" dirty="0" smtClean="0">
                <a:solidFill>
                  <a:schemeClr val="tx1">
                    <a:lumMod val="65000"/>
                    <a:lumOff val="35000"/>
                  </a:schemeClr>
                </a:solidFill>
                <a:latin typeface="微软雅黑" panose="020B0503020204020204" charset="-122"/>
                <a:ea typeface="微软雅黑" panose="020B0503020204020204" charset="-122"/>
              </a:rPr>
              <a:t>）自动识别运动状态的准确率达到7</a:t>
            </a:r>
            <a:r>
              <a:rPr lang="en-US" sz="1200" dirty="0" smtClean="0">
                <a:solidFill>
                  <a:schemeClr val="tx1">
                    <a:lumMod val="65000"/>
                    <a:lumOff val="35000"/>
                  </a:schemeClr>
                </a:solidFill>
                <a:latin typeface="微软雅黑" panose="020B0503020204020204" charset="-122"/>
                <a:ea typeface="微软雅黑" panose="020B0503020204020204" charset="-122"/>
              </a:rPr>
              <a:t>5</a:t>
            </a:r>
            <a:r>
              <a:rPr sz="1200" dirty="0" smtClean="0">
                <a:solidFill>
                  <a:schemeClr val="tx1">
                    <a:lumMod val="65000"/>
                    <a:lumOff val="35000"/>
                  </a:schemeClr>
                </a:solidFill>
                <a:latin typeface="微软雅黑" panose="020B0503020204020204" charset="-122"/>
                <a:ea typeface="微软雅黑" panose="020B0503020204020204" charset="-122"/>
              </a:rPr>
              <a:t>%</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3</a:t>
            </a:r>
            <a:r>
              <a:rPr sz="1200" dirty="0" smtClean="0">
                <a:solidFill>
                  <a:schemeClr val="tx1">
                    <a:lumMod val="65000"/>
                    <a:lumOff val="35000"/>
                  </a:schemeClr>
                </a:solidFill>
                <a:latin typeface="微软雅黑" panose="020B0503020204020204" charset="-122"/>
                <a:ea typeface="微软雅黑" panose="020B0503020204020204" charset="-122"/>
              </a:rPr>
              <a:t>）绘制的轨迹准确率达到90%</a:t>
            </a:r>
            <a:endParaRPr sz="1200" dirty="0" smtClean="0">
              <a:solidFill>
                <a:schemeClr val="tx1">
                  <a:lumMod val="65000"/>
                  <a:lumOff val="35000"/>
                </a:schemeClr>
              </a:solidFill>
              <a:latin typeface="微软雅黑" panose="020B0503020204020204" charset="-122"/>
              <a:ea typeface="微软雅黑" panose="020B0503020204020204" charset="-122"/>
            </a:endParaRPr>
          </a:p>
        </p:txBody>
      </p:sp>
      <p:grpSp>
        <p:nvGrpSpPr>
          <p:cNvPr id="16" name="组合 15"/>
          <p:cNvGrpSpPr/>
          <p:nvPr/>
        </p:nvGrpSpPr>
        <p:grpSpPr>
          <a:xfrm>
            <a:off x="3456100" y="1996860"/>
            <a:ext cx="5249750" cy="3627837"/>
            <a:chOff x="3456100" y="1996860"/>
            <a:chExt cx="5249750" cy="3627837"/>
          </a:xfrm>
        </p:grpSpPr>
        <p:sp>
          <p:nvSpPr>
            <p:cNvPr id="17" name="Freeform 3"/>
            <p:cNvSpPr>
              <a:spLocks noEditPoints="1"/>
            </p:cNvSpPr>
            <p:nvPr/>
          </p:nvSpPr>
          <p:spPr bwMode="auto">
            <a:xfrm>
              <a:off x="7106437" y="2723721"/>
              <a:ext cx="1599413" cy="159452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sp>
          <p:nvSpPr>
            <p:cNvPr id="18" name="Freeform 4"/>
            <p:cNvSpPr>
              <a:spLocks noEditPoints="1"/>
            </p:cNvSpPr>
            <p:nvPr/>
          </p:nvSpPr>
          <p:spPr bwMode="auto">
            <a:xfrm>
              <a:off x="4771385" y="2758944"/>
              <a:ext cx="2482269" cy="2496941"/>
            </a:xfrm>
            <a:custGeom>
              <a:avLst/>
              <a:gdLst>
                <a:gd name="T0" fmla="*/ 191 w 1052"/>
                <a:gd name="T1" fmla="*/ 580 h 1057"/>
                <a:gd name="T2" fmla="*/ 208 w 1052"/>
                <a:gd name="T3" fmla="*/ 646 h 1057"/>
                <a:gd name="T4" fmla="*/ 228 w 1052"/>
                <a:gd name="T5" fmla="*/ 690 h 1057"/>
                <a:gd name="T6" fmla="*/ 274 w 1052"/>
                <a:gd name="T7" fmla="*/ 757 h 1057"/>
                <a:gd name="T8" fmla="*/ 323 w 1052"/>
                <a:gd name="T9" fmla="*/ 800 h 1057"/>
                <a:gd name="T10" fmla="*/ 393 w 1052"/>
                <a:gd name="T11" fmla="*/ 841 h 1057"/>
                <a:gd name="T12" fmla="*/ 440 w 1052"/>
                <a:gd name="T13" fmla="*/ 857 h 1057"/>
                <a:gd name="T14" fmla="*/ 508 w 1052"/>
                <a:gd name="T15" fmla="*/ 867 h 1057"/>
                <a:gd name="T16" fmla="*/ 576 w 1052"/>
                <a:gd name="T17" fmla="*/ 864 h 1057"/>
                <a:gd name="T18" fmla="*/ 641 w 1052"/>
                <a:gd name="T19" fmla="*/ 847 h 1057"/>
                <a:gd name="T20" fmla="*/ 686 w 1052"/>
                <a:gd name="T21" fmla="*/ 827 h 1057"/>
                <a:gd name="T22" fmla="*/ 753 w 1052"/>
                <a:gd name="T23" fmla="*/ 780 h 1057"/>
                <a:gd name="T24" fmla="*/ 796 w 1052"/>
                <a:gd name="T25" fmla="*/ 732 h 1057"/>
                <a:gd name="T26" fmla="*/ 836 w 1052"/>
                <a:gd name="T27" fmla="*/ 661 h 1057"/>
                <a:gd name="T28" fmla="*/ 852 w 1052"/>
                <a:gd name="T29" fmla="*/ 613 h 1057"/>
                <a:gd name="T30" fmla="*/ 862 w 1052"/>
                <a:gd name="T31" fmla="*/ 545 h 1057"/>
                <a:gd name="T32" fmla="*/ 859 w 1052"/>
                <a:gd name="T33" fmla="*/ 477 h 1057"/>
                <a:gd name="T34" fmla="*/ 842 w 1052"/>
                <a:gd name="T35" fmla="*/ 412 h 1057"/>
                <a:gd name="T36" fmla="*/ 822 w 1052"/>
                <a:gd name="T37" fmla="*/ 366 h 1057"/>
                <a:gd name="T38" fmla="*/ 776 w 1052"/>
                <a:gd name="T39" fmla="*/ 300 h 1057"/>
                <a:gd name="T40" fmla="*/ 727 w 1052"/>
                <a:gd name="T41" fmla="*/ 256 h 1057"/>
                <a:gd name="T42" fmla="*/ 657 w 1052"/>
                <a:gd name="T43" fmla="*/ 216 h 1057"/>
                <a:gd name="T44" fmla="*/ 610 w 1052"/>
                <a:gd name="T45" fmla="*/ 199 h 1057"/>
                <a:gd name="T46" fmla="*/ 542 w 1052"/>
                <a:gd name="T47" fmla="*/ 189 h 1057"/>
                <a:gd name="T48" fmla="*/ 474 w 1052"/>
                <a:gd name="T49" fmla="*/ 192 h 1057"/>
                <a:gd name="T50" fmla="*/ 409 w 1052"/>
                <a:gd name="T51" fmla="*/ 209 h 1057"/>
                <a:gd name="T52" fmla="*/ 364 w 1052"/>
                <a:gd name="T53" fmla="*/ 230 h 1057"/>
                <a:gd name="T54" fmla="*/ 298 w 1052"/>
                <a:gd name="T55" fmla="*/ 276 h 1057"/>
                <a:gd name="T56" fmla="*/ 254 w 1052"/>
                <a:gd name="T57" fmla="*/ 325 h 1057"/>
                <a:gd name="T58" fmla="*/ 214 w 1052"/>
                <a:gd name="T59" fmla="*/ 396 h 1057"/>
                <a:gd name="T60" fmla="*/ 198 w 1052"/>
                <a:gd name="T61" fmla="*/ 443 h 1057"/>
                <a:gd name="T62" fmla="*/ 188 w 1052"/>
                <a:gd name="T63" fmla="*/ 511 h 1057"/>
                <a:gd name="T64" fmla="*/ 780 w 1052"/>
                <a:gd name="T65" fmla="*/ 923 h 1057"/>
                <a:gd name="T66" fmla="*/ 670 w 1052"/>
                <a:gd name="T67" fmla="*/ 975 h 1057"/>
                <a:gd name="T68" fmla="*/ 550 w 1052"/>
                <a:gd name="T69" fmla="*/ 998 h 1057"/>
                <a:gd name="T70" fmla="*/ 425 w 1052"/>
                <a:gd name="T71" fmla="*/ 1051 h 1057"/>
                <a:gd name="T72" fmla="*/ 300 w 1052"/>
                <a:gd name="T73" fmla="*/ 1011 h 1057"/>
                <a:gd name="T74" fmla="*/ 240 w 1052"/>
                <a:gd name="T75" fmla="*/ 902 h 1057"/>
                <a:gd name="T76" fmla="*/ 162 w 1052"/>
                <a:gd name="T77" fmla="*/ 825 h 1057"/>
                <a:gd name="T78" fmla="*/ 45 w 1052"/>
                <a:gd name="T79" fmla="*/ 755 h 1057"/>
                <a:gd name="T80" fmla="*/ 5 w 1052"/>
                <a:gd name="T81" fmla="*/ 628 h 1057"/>
                <a:gd name="T82" fmla="*/ 0 w 1052"/>
                <a:gd name="T83" fmla="*/ 461 h 1057"/>
                <a:gd name="T84" fmla="*/ 84 w 1052"/>
                <a:gd name="T85" fmla="*/ 371 h 1057"/>
                <a:gd name="T86" fmla="*/ 132 w 1052"/>
                <a:gd name="T87" fmla="*/ 272 h 1057"/>
                <a:gd name="T88" fmla="*/ 151 w 1052"/>
                <a:gd name="T89" fmla="*/ 152 h 1057"/>
                <a:gd name="T90" fmla="*/ 269 w 1052"/>
                <a:gd name="T91" fmla="*/ 62 h 1057"/>
                <a:gd name="T92" fmla="*/ 392 w 1052"/>
                <a:gd name="T93" fmla="*/ 77 h 1057"/>
                <a:gd name="T94" fmla="*/ 525 w 1052"/>
                <a:gd name="T95" fmla="*/ 58 h 1057"/>
                <a:gd name="T96" fmla="*/ 646 w 1052"/>
                <a:gd name="T97" fmla="*/ 74 h 1057"/>
                <a:gd name="T98" fmla="*/ 766 w 1052"/>
                <a:gd name="T99" fmla="*/ 54 h 1057"/>
                <a:gd name="T100" fmla="*/ 820 w 1052"/>
                <a:gd name="T101" fmla="*/ 163 h 1057"/>
                <a:gd name="T102" fmla="*/ 904 w 1052"/>
                <a:gd name="T103" fmla="*/ 252 h 1057"/>
                <a:gd name="T104" fmla="*/ 962 w 1052"/>
                <a:gd name="T105" fmla="*/ 359 h 1057"/>
                <a:gd name="T106" fmla="*/ 1052 w 1052"/>
                <a:gd name="T107" fmla="*/ 461 h 1057"/>
                <a:gd name="T108" fmla="*/ 1049 w 1052"/>
                <a:gd name="T109" fmla="*/ 611 h 1057"/>
                <a:gd name="T110" fmla="*/ 962 w 1052"/>
                <a:gd name="T111" fmla="*/ 697 h 1057"/>
                <a:gd name="T112" fmla="*/ 904 w 1052"/>
                <a:gd name="T113" fmla="*/ 804 h 1057"/>
                <a:gd name="T114" fmla="*/ 887 w 1052"/>
                <a:gd name="T115" fmla="*/ 917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01411F"/>
            </a:solidFill>
            <a:ln w="6350">
              <a:noFill/>
              <a:round/>
            </a:ln>
            <a:effectLst/>
          </p:spPr>
          <p:txBody>
            <a:bodyPr lIns="91424" tIns="45712" rIns="91424" bIns="45712"/>
            <a:p>
              <a:endParaRPr lang="zh-CN" altLang="en-US"/>
            </a:p>
          </p:txBody>
        </p:sp>
        <p:sp>
          <p:nvSpPr>
            <p:cNvPr id="19" name="Freeform 3"/>
            <p:cNvSpPr>
              <a:spLocks noEditPoints="1"/>
            </p:cNvSpPr>
            <p:nvPr/>
          </p:nvSpPr>
          <p:spPr bwMode="auto">
            <a:xfrm>
              <a:off x="3456100" y="4015664"/>
              <a:ext cx="1599413" cy="1594519"/>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graphicFrame>
          <p:nvGraphicFramePr>
            <p:cNvPr id="20" name="图表 19"/>
            <p:cNvGraphicFramePr/>
            <p:nvPr/>
          </p:nvGraphicFramePr>
          <p:xfrm>
            <a:off x="3713207" y="4277150"/>
            <a:ext cx="1085199" cy="107187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1" name="图表 20"/>
            <p:cNvGraphicFramePr/>
            <p:nvPr/>
          </p:nvGraphicFramePr>
          <p:xfrm>
            <a:off x="7368956" y="2978796"/>
            <a:ext cx="1091074" cy="1077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图表 21"/>
            <p:cNvGraphicFramePr/>
            <p:nvPr/>
          </p:nvGraphicFramePr>
          <p:xfrm>
            <a:off x="5164876" y="3170176"/>
            <a:ext cx="1695287" cy="1674476"/>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直接连接符 22"/>
            <p:cNvCxnSpPr/>
            <p:nvPr/>
          </p:nvCxnSpPr>
          <p:spPr>
            <a:xfrm flipV="1">
              <a:off x="7906143" y="2090229"/>
              <a:ext cx="247650" cy="857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Freeform 3"/>
            <p:cNvSpPr>
              <a:spLocks noEditPoints="1"/>
            </p:cNvSpPr>
            <p:nvPr/>
          </p:nvSpPr>
          <p:spPr bwMode="auto">
            <a:xfrm>
              <a:off x="6771873" y="4668016"/>
              <a:ext cx="959617" cy="95668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sp>
          <p:nvSpPr>
            <p:cNvPr id="25" name="Freeform 3"/>
            <p:cNvSpPr>
              <a:spLocks noEditPoints="1"/>
            </p:cNvSpPr>
            <p:nvPr/>
          </p:nvSpPr>
          <p:spPr bwMode="auto">
            <a:xfrm>
              <a:off x="6771873" y="1996860"/>
              <a:ext cx="959617" cy="95668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gr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开发日程表</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graphicFrame>
        <p:nvGraphicFramePr>
          <p:cNvPr id="7" name="表格 6"/>
          <p:cNvGraphicFramePr/>
          <p:nvPr/>
        </p:nvGraphicFramePr>
        <p:xfrm>
          <a:off x="1729740" y="1882140"/>
          <a:ext cx="8991600" cy="4206240"/>
        </p:xfrm>
        <a:graphic>
          <a:graphicData uri="http://schemas.openxmlformats.org/drawingml/2006/table">
            <a:tbl>
              <a:tblPr firstRow="1" bandRow="1">
                <a:tableStyleId>{5C22544A-7EE6-4342-B048-85BDC9FD1C3A}</a:tableStyleId>
              </a:tblPr>
              <a:tblGrid>
                <a:gridCol w="4495800"/>
                <a:gridCol w="4495800"/>
              </a:tblGrid>
              <a:tr h="701040">
                <a:tc>
                  <a:txBody>
                    <a:bodyPr/>
                    <a:p>
                      <a:pPr>
                        <a:buNone/>
                      </a:pPr>
                      <a:r>
                        <a:rPr lang="zh-CN" altLang="en-US"/>
                        <a:t>功能模块</a:t>
                      </a:r>
                      <a:endParaRPr lang="zh-CN" altLang="en-US"/>
                    </a:p>
                  </a:txBody>
                  <a:tcPr/>
                </a:tc>
                <a:tc>
                  <a:txBody>
                    <a:bodyPr/>
                    <a:p>
                      <a:pPr>
                        <a:buNone/>
                      </a:pPr>
                      <a:r>
                        <a:rPr lang="zh-CN" altLang="en-US"/>
                        <a:t>预计开发所需时间</a:t>
                      </a:r>
                      <a:endParaRPr lang="zh-CN" altLang="en-US"/>
                    </a:p>
                  </a:txBody>
                  <a:tcPr/>
                </a:tc>
              </a:tr>
              <a:tr h="701040">
                <a:tc>
                  <a:txBody>
                    <a:bodyPr/>
                    <a:p>
                      <a:pPr>
                        <a:buNone/>
                      </a:pPr>
                      <a:r>
                        <a:rPr lang="zh-CN" altLang="en-US"/>
                        <a:t>步行、跑步、骑行的数据记录</a:t>
                      </a:r>
                      <a:endParaRPr lang="zh-CN" altLang="en-US"/>
                    </a:p>
                  </a:txBody>
                  <a:tcPr/>
                </a:tc>
                <a:tc>
                  <a:txBody>
                    <a:bodyPr/>
                    <a:p>
                      <a:pPr>
                        <a:buNone/>
                      </a:pPr>
                      <a:r>
                        <a:rPr lang="zh-CN" altLang="en-US"/>
                        <a:t>两周</a:t>
                      </a:r>
                      <a:endParaRPr lang="zh-CN" altLang="en-US"/>
                    </a:p>
                  </a:txBody>
                  <a:tcPr/>
                </a:tc>
              </a:tr>
              <a:tr h="701040">
                <a:tc>
                  <a:txBody>
                    <a:bodyPr/>
                    <a:p>
                      <a:pPr>
                        <a:buNone/>
                      </a:pPr>
                      <a:r>
                        <a:rPr lang="zh-CN" altLang="en-US"/>
                        <a:t>绘制轨迹</a:t>
                      </a:r>
                      <a:endParaRPr lang="zh-CN" altLang="en-US"/>
                    </a:p>
                  </a:txBody>
                  <a:tcPr/>
                </a:tc>
                <a:tc>
                  <a:txBody>
                    <a:bodyPr/>
                    <a:p>
                      <a:pPr>
                        <a:buNone/>
                      </a:pPr>
                      <a:r>
                        <a:rPr lang="zh-CN" altLang="en-US"/>
                        <a:t>一周</a:t>
                      </a:r>
                      <a:endParaRPr lang="zh-CN" altLang="en-US"/>
                    </a:p>
                  </a:txBody>
                  <a:tcPr/>
                </a:tc>
              </a:tr>
              <a:tr h="701040">
                <a:tc>
                  <a:txBody>
                    <a:bodyPr/>
                    <a:p>
                      <a:pPr>
                        <a:buNone/>
                      </a:pPr>
                      <a:r>
                        <a:rPr lang="zh-CN" altLang="en-US"/>
                        <a:t>运动状态识别</a:t>
                      </a:r>
                      <a:endParaRPr lang="zh-CN" altLang="en-US"/>
                    </a:p>
                  </a:txBody>
                  <a:tcPr/>
                </a:tc>
                <a:tc>
                  <a:txBody>
                    <a:bodyPr/>
                    <a:p>
                      <a:pPr>
                        <a:buNone/>
                      </a:pPr>
                      <a:r>
                        <a:rPr lang="zh-CN" altLang="en-US"/>
                        <a:t>三周</a:t>
                      </a:r>
                      <a:endParaRPr lang="zh-CN" altLang="en-US"/>
                    </a:p>
                  </a:txBody>
                  <a:tcPr/>
                </a:tc>
              </a:tr>
              <a:tr h="701040">
                <a:tc>
                  <a:txBody>
                    <a:bodyPr/>
                    <a:p>
                      <a:pPr>
                        <a:buNone/>
                      </a:pPr>
                      <a:r>
                        <a:rPr lang="zh-CN" altLang="en-US"/>
                        <a:t>界面设计</a:t>
                      </a:r>
                      <a:r>
                        <a:rPr lang="zh-CN" altLang="en-US" sz="1800">
                          <a:sym typeface="+mn-ea"/>
                        </a:rPr>
                        <a:t>及各功能模块的结合</a:t>
                      </a:r>
                      <a:endParaRPr lang="zh-CN" altLang="en-US"/>
                    </a:p>
                  </a:txBody>
                  <a:tcPr/>
                </a:tc>
                <a:tc>
                  <a:txBody>
                    <a:bodyPr/>
                    <a:p>
                      <a:pPr>
                        <a:buNone/>
                      </a:pPr>
                      <a:r>
                        <a:rPr lang="zh-CN" altLang="en-US"/>
                        <a:t>一周</a:t>
                      </a:r>
                      <a:endParaRPr lang="zh-CN" altLang="en-US"/>
                    </a:p>
                  </a:txBody>
                  <a:tcPr/>
                </a:tc>
              </a:tr>
              <a:tr h="701040">
                <a:tc>
                  <a:txBody>
                    <a:bodyPr/>
                    <a:p>
                      <a:pPr>
                        <a:buNone/>
                      </a:pPr>
                      <a:r>
                        <a:rPr lang="zh-CN" altLang="en-US"/>
                        <a:t>服务端的搭建</a:t>
                      </a:r>
                      <a:endParaRPr lang="zh-CN" altLang="en-US"/>
                    </a:p>
                  </a:txBody>
                  <a:tcPr/>
                </a:tc>
                <a:tc>
                  <a:txBody>
                    <a:bodyPr/>
                    <a:p>
                      <a:pPr>
                        <a:buNone/>
                      </a:pPr>
                      <a:r>
                        <a:rPr lang="zh-CN" altLang="en-US"/>
                        <a:t>一周</a:t>
                      </a:r>
                      <a:endParaRPr lang="en-US" altLang="zh-CN"/>
                    </a:p>
                  </a:txBody>
                  <a:tcPr/>
                </a:tc>
              </a:tr>
            </a:tbl>
          </a:graphicData>
        </a:graphic>
      </p:graphicFrame>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技术解决方案</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运动识别</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
        <p:nvSpPr>
          <p:cNvPr id="4" name="文本框 3"/>
          <p:cNvSpPr txBox="1"/>
          <p:nvPr/>
        </p:nvSpPr>
        <p:spPr>
          <a:xfrm>
            <a:off x="567844" y="1800669"/>
            <a:ext cx="2233446" cy="397510"/>
          </a:xfrm>
          <a:prstGeom prst="rect">
            <a:avLst/>
          </a:prstGeom>
          <a:noFill/>
        </p:spPr>
        <p:txBody>
          <a:bodyPr wrap="square" lIns="91424" tIns="45712" rIns="91424" bIns="45712" rtlCol="0">
            <a:spAutoFit/>
          </a:bodyPr>
          <a:lstStyle/>
          <a:p>
            <a:pPr algn="ctr"/>
            <a:r>
              <a:rPr kumimoji="1" lang="zh-CN" altLang="en-US" sz="2000" b="1" dirty="0" smtClean="0">
                <a:latin typeface="微软雅黑" panose="020B0503020204020204" charset="-122"/>
                <a:ea typeface="微软雅黑" panose="020B0503020204020204" charset="-122"/>
                <a:cs typeface="Segoe UI Light" panose="020B0502040204020203"/>
              </a:rPr>
              <a:t>数据采集</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2" name="文本框 21"/>
          <p:cNvSpPr txBox="1"/>
          <p:nvPr/>
        </p:nvSpPr>
        <p:spPr>
          <a:xfrm>
            <a:off x="1249680" y="2430780"/>
            <a:ext cx="10027920" cy="2168525"/>
          </a:xfrm>
          <a:prstGeom prst="rect">
            <a:avLst/>
          </a:prstGeom>
          <a:noFill/>
        </p:spPr>
        <p:txBody>
          <a:bodyPr wrap="square" rtlCol="0">
            <a:spAutoFit/>
          </a:bodyPr>
          <a:p>
            <a:pPr fontAlgn="auto">
              <a:lnSpc>
                <a:spcPct val="150000"/>
              </a:lnSpc>
            </a:pPr>
            <a:r>
              <a:rPr lang="zh-CN" altLang="en-US"/>
              <a:t>基于Android手机集成的加速度，陀螺仪等传感器获取用户行为数据。</a:t>
            </a:r>
            <a:endParaRPr lang="zh-CN" altLang="en-US"/>
          </a:p>
          <a:p>
            <a:pPr fontAlgn="auto">
              <a:lnSpc>
                <a:spcPct val="150000"/>
              </a:lnSpc>
            </a:pPr>
            <a:r>
              <a:rPr lang="zh-CN" altLang="en-US"/>
              <a:t>-监控手机位置：基于近距离和光传感器确定手机是否放置在口袋，若是则开始数据采集进行运动识别。(可选功能)</a:t>
            </a:r>
            <a:endParaRPr lang="zh-CN" altLang="en-US"/>
          </a:p>
          <a:p>
            <a:pPr fontAlgn="auto">
              <a:lnSpc>
                <a:spcPct val="150000"/>
              </a:lnSpc>
            </a:pPr>
            <a:r>
              <a:rPr lang="zh-CN" altLang="en-US"/>
              <a:t>-运动检测： 基于三轴加速度和陀螺仪传感器，取其x, y, z轴的数据，运用统计学算法求平均值，标准差等特征，获取特征数据进行运动检测。</a:t>
            </a:r>
            <a:endParaRPr lang="zh-CN" altLang="en-US"/>
          </a:p>
        </p:txBody>
      </p:sp>
      <p:sp>
        <p:nvSpPr>
          <p:cNvPr id="23" name="文本框 22"/>
          <p:cNvSpPr txBox="1"/>
          <p:nvPr/>
        </p:nvSpPr>
        <p:spPr>
          <a:xfrm>
            <a:off x="567844" y="489946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数据分析</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4" name="文本框 23"/>
          <p:cNvSpPr txBox="1"/>
          <p:nvPr/>
        </p:nvSpPr>
        <p:spPr>
          <a:xfrm>
            <a:off x="1249680" y="5480050"/>
            <a:ext cx="9906000" cy="922020"/>
          </a:xfrm>
          <a:prstGeom prst="rect">
            <a:avLst/>
          </a:prstGeom>
          <a:noFill/>
        </p:spPr>
        <p:txBody>
          <a:bodyPr wrap="square" rtlCol="0">
            <a:spAutoFit/>
          </a:bodyPr>
          <a:p>
            <a:pPr fontAlgn="auto">
              <a:lnSpc>
                <a:spcPct val="150000"/>
              </a:lnSpc>
            </a:pPr>
            <a:r>
              <a:rPr lang="zh-CN" altLang="en-US"/>
              <a:t>基于数据挖掘/机器学习技术(预选weka环境)对采集的数据进行分析，运用算法(预选J48决策树，贝叶斯分类器)对数据进行分类决策，最终识别运动模式。</a:t>
            </a:r>
            <a:endParaRPr lang="zh-CN" altLang="en-US"/>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绘制轨迹</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
        <p:nvSpPr>
          <p:cNvPr id="4" name="文本框 3"/>
          <p:cNvSpPr txBox="1"/>
          <p:nvPr/>
        </p:nvSpPr>
        <p:spPr>
          <a:xfrm>
            <a:off x="567844" y="1800669"/>
            <a:ext cx="2233446" cy="397510"/>
          </a:xfrm>
          <a:prstGeom prst="rect">
            <a:avLst/>
          </a:prstGeom>
          <a:noFill/>
        </p:spPr>
        <p:txBody>
          <a:bodyPr wrap="square" lIns="91424" tIns="45712" rIns="91424" bIns="45712" rtlCol="0">
            <a:spAutoFit/>
          </a:bodyPr>
          <a:lstStyle/>
          <a:p>
            <a:pPr algn="ctr"/>
            <a:r>
              <a:rPr kumimoji="1" lang="zh-CN" altLang="en-US" sz="2000" b="1" dirty="0" smtClean="0">
                <a:latin typeface="微软雅黑" panose="020B0503020204020204" charset="-122"/>
                <a:ea typeface="微软雅黑" panose="020B0503020204020204" charset="-122"/>
                <a:cs typeface="Segoe UI Light" panose="020B0502040204020203"/>
              </a:rPr>
              <a:t>定位技术</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2" name="文本框 21"/>
          <p:cNvSpPr txBox="1"/>
          <p:nvPr/>
        </p:nvSpPr>
        <p:spPr>
          <a:xfrm>
            <a:off x="1249680" y="2430780"/>
            <a:ext cx="10027920" cy="1337945"/>
          </a:xfrm>
          <a:prstGeom prst="rect">
            <a:avLst/>
          </a:prstGeom>
          <a:noFill/>
        </p:spPr>
        <p:txBody>
          <a:bodyPr wrap="square" rtlCol="0">
            <a:spAutoFit/>
          </a:bodyPr>
          <a:p>
            <a:pPr fontAlgn="auto">
              <a:lnSpc>
                <a:spcPct val="150000"/>
              </a:lnSpc>
            </a:pPr>
            <a:r>
              <a:rPr lang="zh-CN" altLang="en-US"/>
              <a:t>-GPS ： 需要GPS硬件支持，直接和卫星交互来获取当前经纬度</a:t>
            </a:r>
            <a:endParaRPr lang="zh-CN" altLang="en-US"/>
          </a:p>
          <a:p>
            <a:pPr fontAlgn="auto">
              <a:lnSpc>
                <a:spcPct val="150000"/>
              </a:lnSpc>
            </a:pPr>
            <a:r>
              <a:rPr lang="zh-CN" altLang="en-US"/>
              <a:t>-WiFi  : Wifi定位是根据一个固定的WifiMAC地址，通过收集到的该Wifi热点的位置，访问网络上的定位服务以获得经纬度坐标。 </a:t>
            </a:r>
            <a:endParaRPr lang="zh-CN" altLang="en-US"/>
          </a:p>
        </p:txBody>
      </p:sp>
      <p:sp>
        <p:nvSpPr>
          <p:cNvPr id="23" name="文本框 22"/>
          <p:cNvSpPr txBox="1"/>
          <p:nvPr/>
        </p:nvSpPr>
        <p:spPr>
          <a:xfrm>
            <a:off x="567844" y="419842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地图</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4" name="文本框 23"/>
          <p:cNvSpPr txBox="1"/>
          <p:nvPr/>
        </p:nvSpPr>
        <p:spPr>
          <a:xfrm>
            <a:off x="1249680" y="4794250"/>
            <a:ext cx="9906000" cy="922020"/>
          </a:xfrm>
          <a:prstGeom prst="rect">
            <a:avLst/>
          </a:prstGeom>
          <a:noFill/>
        </p:spPr>
        <p:txBody>
          <a:bodyPr wrap="square" rtlCol="0">
            <a:spAutoFit/>
          </a:bodyPr>
          <a:p>
            <a:pPr fontAlgn="auto">
              <a:lnSpc>
                <a:spcPct val="150000"/>
              </a:lnSpc>
            </a:pPr>
            <a:r>
              <a:rPr lang="zh-CN" altLang="en-US"/>
              <a:t>基于高德地图sdk + GPS精准定位，可在Android平台上绘制运动轨迹，并通过接口获取运动路程，时长等。</a:t>
            </a:r>
            <a:endParaRPr lang="zh-CN" altLang="en-US"/>
          </a:p>
        </p:txBody>
      </p:sp>
      <p:sp>
        <p:nvSpPr>
          <p:cNvPr id="5" name="文本框 4"/>
          <p:cNvSpPr txBox="1"/>
          <p:nvPr/>
        </p:nvSpPr>
        <p:spPr>
          <a:xfrm>
            <a:off x="5090160" y="3244850"/>
            <a:ext cx="2011680" cy="368300"/>
          </a:xfrm>
          <a:prstGeom prst="rect">
            <a:avLst/>
          </a:prstGeom>
          <a:noFill/>
        </p:spPr>
        <p:txBody>
          <a:bodyPr wrap="none" rtlCol="0" anchor="t">
            <a:spAutoFit/>
          </a:bodyPr>
          <a:p>
            <a:r>
              <a:rPr lang="zh-CN" altLang="en-US" dirty="0">
                <a:latin typeface="微软雅黑" panose="020B0503020204020204" charset="-122"/>
                <a:ea typeface="微软雅黑" panose="020B0503020204020204" charset="-122"/>
                <a:sym typeface="+mn-ea"/>
              </a:rPr>
              <a:t>运营推广计划方案</a:t>
            </a:r>
            <a:endParaRPr lang="zh-CN" altLang="en-US"/>
          </a:p>
        </p:txBody>
      </p:sp>
      <p:sp>
        <p:nvSpPr>
          <p:cNvPr id="6" name="文本框 5"/>
          <p:cNvSpPr txBox="1"/>
          <p:nvPr/>
        </p:nvSpPr>
        <p:spPr>
          <a:xfrm>
            <a:off x="5090160" y="3244850"/>
            <a:ext cx="2011680" cy="368300"/>
          </a:xfrm>
          <a:prstGeom prst="rect">
            <a:avLst/>
          </a:prstGeom>
          <a:noFill/>
        </p:spPr>
        <p:txBody>
          <a:bodyPr wrap="none" rtlCol="0" anchor="t">
            <a:spAutoFit/>
          </a:bodyPr>
          <a:p>
            <a:r>
              <a:rPr lang="zh-CN" altLang="en-US" dirty="0">
                <a:latin typeface="微软雅黑" panose="020B0503020204020204" charset="-122"/>
                <a:ea typeface="微软雅黑" panose="020B0503020204020204" charset="-122"/>
                <a:sym typeface="+mn-ea"/>
              </a:rPr>
              <a:t>运营推广计划方案</a:t>
            </a:r>
            <a:endParaRPr lang="zh-CN" altLang="en-US"/>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sym typeface="+mn-ea"/>
              </a:rPr>
              <a:t>运营推广计划方案</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5</a:t>
            </a:r>
            <a:endParaRPr lang="en-US" sz="4400" b="1" dirty="0"/>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4200" y="1347222"/>
            <a:ext cx="3295650" cy="830997"/>
          </a:xfrm>
          <a:prstGeom prst="rect">
            <a:avLst/>
          </a:prstGeom>
          <a:noFill/>
        </p:spPr>
        <p:txBody>
          <a:bodyPr wrap="square" rtlCol="0">
            <a:spAutoFit/>
          </a:bodyPr>
          <a:lstStyle/>
          <a:p>
            <a:r>
              <a:rPr lang="en-US" altLang="zh-CN" sz="4800" b="1" dirty="0" smtClean="0">
                <a:solidFill>
                  <a:schemeClr val="bg1"/>
                </a:solidFill>
              </a:rPr>
              <a:t>CONTENTS</a:t>
            </a:r>
            <a:endParaRPr lang="zh-CN" altLang="en-US" sz="4800" b="1" dirty="0">
              <a:solidFill>
                <a:schemeClr val="bg1"/>
              </a:solidFill>
            </a:endParaRPr>
          </a:p>
        </p:txBody>
      </p:sp>
      <p:sp>
        <p:nvSpPr>
          <p:cNvPr id="3" name="文本框 2"/>
          <p:cNvSpPr txBox="1"/>
          <p:nvPr/>
        </p:nvSpPr>
        <p:spPr>
          <a:xfrm>
            <a:off x="6934200" y="2636102"/>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项目实施可行性</a:t>
            </a:r>
            <a:endParaRPr lang="zh-CN" altLang="en-US" sz="32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934200" y="3467099"/>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产品定位及目标用户群</a:t>
            </a:r>
            <a:endParaRPr lang="zh-CN" altLang="en-US" sz="3200"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6934200" y="4299704"/>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产品内容总策划</a:t>
            </a:r>
            <a:endParaRPr lang="zh-CN" altLang="en-US" sz="3200"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6934200" y="5101724"/>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sym typeface="+mn-ea"/>
              </a:rPr>
              <a:t>运营推广计划方案</a:t>
            </a:r>
            <a:endParaRPr lang="zh-CN" altLang="en-US" sz="3200" dirty="0">
              <a:solidFill>
                <a:schemeClr val="bg1"/>
              </a:solidFill>
              <a:latin typeface="微软雅黑" panose="020B0503020204020204" charset="-122"/>
              <a:ea typeface="微软雅黑" panose="020B0503020204020204" charset="-122"/>
            </a:endParaRPr>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4314825" cy="872490"/>
          </a:xfrm>
        </p:spPr>
        <p:txBody>
          <a:bodyPr/>
          <a:lstStyle/>
          <a:p>
            <a:pPr algn="ctr"/>
            <a:r>
              <a:rPr lang="zh-CN" altLang="en-US" sz="4000" dirty="0">
                <a:latin typeface="微软雅黑" panose="020B0503020204020204" charset="-122"/>
                <a:ea typeface="微软雅黑" panose="020B0503020204020204" charset="-122"/>
              </a:rPr>
              <a:t>运营推广计划方案</a:t>
            </a:r>
            <a:endParaRPr lang="zh-CN" altLang="en-US" sz="4000"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5</a:t>
            </a:r>
            <a:endParaRPr lang="en-US" altLang="zh-CN" sz="4400" b="1" dirty="0"/>
          </a:p>
        </p:txBody>
      </p:sp>
      <p:sp>
        <p:nvSpPr>
          <p:cNvPr id="5" name="文本框 4"/>
          <p:cNvSpPr txBox="1"/>
          <p:nvPr/>
        </p:nvSpPr>
        <p:spPr>
          <a:xfrm>
            <a:off x="6325235" y="2542540"/>
            <a:ext cx="4328160" cy="15297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165">
              <a:lnSpc>
                <a:spcPct val="130000"/>
              </a:lnSpc>
            </a:pPr>
            <a:r>
              <a:rPr lang="zh-CN" altLang="en-US" sz="1800">
                <a:solidFill>
                  <a:schemeClr val="tx1"/>
                </a:solidFill>
              </a:rPr>
              <a:t>APP运营推广计划方案主要分为两大点：线上运营推广（侧重点）、线下运营推广。采用线上线下相互结合的推广方案，将实现1+1&gt;2的效果。</a:t>
            </a:r>
            <a:endParaRPr lang="zh-CN" altLang="en-US" sz="2400" dirty="0">
              <a:solidFill>
                <a:srgbClr val="028842"/>
              </a:solidFill>
              <a:latin typeface="微软雅黑" panose="020B0503020204020204" charset="-122"/>
              <a:ea typeface="微软雅黑" panose="020B0503020204020204" charset="-122"/>
            </a:endParaRPr>
          </a:p>
        </p:txBody>
      </p:sp>
      <p:pic>
        <p:nvPicPr>
          <p:cNvPr id="10" name="图片 9" descr="Redocn_2013092810583729"/>
          <p:cNvPicPr>
            <a:picLocks noChangeAspect="1"/>
          </p:cNvPicPr>
          <p:nvPr/>
        </p:nvPicPr>
        <p:blipFill>
          <a:blip r:embed="rId1"/>
          <a:stretch>
            <a:fillRect/>
          </a:stretch>
        </p:blipFill>
        <p:spPr>
          <a:xfrm>
            <a:off x="1135380" y="2235835"/>
            <a:ext cx="4455160" cy="4049395"/>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dirty="0">
                <a:latin typeface="微软雅黑" panose="020B0503020204020204" charset="-122"/>
                <a:ea typeface="微软雅黑" panose="020B0503020204020204" charset="-122"/>
              </a:rPr>
              <a:t>线上运营推广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5</a:t>
            </a:r>
            <a:endParaRPr lang="zh-CN" altLang="en-US" sz="4400" b="1" dirty="0"/>
          </a:p>
        </p:txBody>
      </p:sp>
      <p:sp>
        <p:nvSpPr>
          <p:cNvPr id="9" name="文本框 8"/>
          <p:cNvSpPr txBox="1"/>
          <p:nvPr/>
        </p:nvSpPr>
        <p:spPr>
          <a:xfrm>
            <a:off x="504825" y="1961515"/>
            <a:ext cx="7390130" cy="4276725"/>
          </a:xfrm>
          <a:prstGeom prst="rect">
            <a:avLst/>
          </a:prstGeom>
          <a:noFill/>
        </p:spPr>
        <p:txBody>
          <a:bodyPr wrap="square" rtlCol="0">
            <a:spAutoFit/>
          </a:bodyPr>
          <a:lstStyle/>
          <a:p>
            <a:r>
              <a:rPr lang="zh-CN" altLang="en-US" sz="1600" dirty="0" smtClean="0">
                <a:solidFill>
                  <a:schemeClr val="tx1"/>
                </a:solidFill>
                <a:latin typeface="微软雅黑" panose="020B0503020204020204" charset="-122"/>
                <a:ea typeface="微软雅黑" panose="020B0503020204020204" charset="-122"/>
              </a:rPr>
              <a:t>1、ASO优化</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用户非常习惯通过APP市场进行搜索下载APP，所以应用将会发布到各大APP市场，如苹果市场、安卓市场。重点优化IOS，分析安卓各大市场并根据情况进行跟踪，数据出来后，加大优化来争取大的安卓市场。</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2、百科、问答、贴吧推广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在百度百科、互动百科、360百科、搜狗百科这些平台分别建立品牌词条。</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在百度问答、搜搜问答、天涯问答、新浪问答等平台曝光产品。做这类问答平台时，注意不要简单粗暴，先认认真真地回答问题，再软性地插入品牌词。</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重点维护百度贴吧，定时主动发帖，用户的帖子要及时回复。</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3、微博推广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结合当下热点，原创辛辣点评，关注知名博主、知名同行博主，良性互动。结合产品，塑造具有个性化的产品形象。</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4、新媒体推广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现阶段比较好的新媒体平台有：今日头条、一点资讯、凤凰自媒体、网易自媒体、搜狐自媒体、微信公众号、QQ公众号、知乎专栏、土豆视频、爱奇亿视频、优酷视频、腾讯视频。这类新媒体平台往往都有强大的流量支撑。只要有好内容的话，产品曝光率将非常可观。总之，突出产品创意是关键中的关键。</a:t>
            </a:r>
            <a:endParaRPr lang="zh-CN" altLang="en-US" sz="1600" dirty="0" smtClean="0">
              <a:solidFill>
                <a:schemeClr val="tx1"/>
              </a:solidFill>
              <a:latin typeface="微软雅黑" panose="020B0503020204020204" charset="-122"/>
              <a:ea typeface="微软雅黑" panose="020B0503020204020204" charset="-122"/>
            </a:endParaRPr>
          </a:p>
        </p:txBody>
      </p:sp>
      <p:pic>
        <p:nvPicPr>
          <p:cNvPr id="27" name="图片 26" descr="2"/>
          <p:cNvPicPr>
            <a:picLocks noChangeAspect="1"/>
          </p:cNvPicPr>
          <p:nvPr/>
        </p:nvPicPr>
        <p:blipFill>
          <a:blip r:embed="rId1"/>
          <a:stretch>
            <a:fillRect/>
          </a:stretch>
        </p:blipFill>
        <p:spPr>
          <a:xfrm>
            <a:off x="8415020" y="1406525"/>
            <a:ext cx="2461895" cy="4293870"/>
          </a:xfrm>
          <a:prstGeom prst="rect">
            <a:avLst/>
          </a:prstGeom>
        </p:spPr>
      </p:pic>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dirty="0">
                <a:latin typeface="微软雅黑" panose="020B0503020204020204" charset="-122"/>
                <a:ea typeface="微软雅黑" panose="020B0503020204020204" charset="-122"/>
              </a:rPr>
              <a:t>线下运营推广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5</a:t>
            </a:r>
            <a:endParaRPr lang="zh-CN" altLang="en-US" sz="4400" b="1" dirty="0"/>
          </a:p>
        </p:txBody>
      </p:sp>
      <p:sp>
        <p:nvSpPr>
          <p:cNvPr id="12" name="文本框 11"/>
          <p:cNvSpPr txBox="1"/>
          <p:nvPr/>
        </p:nvSpPr>
        <p:spPr>
          <a:xfrm>
            <a:off x="1383506"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点击此添加标题</a:t>
            </a:r>
            <a:endParaRPr lang="zh-CN" altLang="en-US"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3840324"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6404857"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100" name="文本框 99"/>
          <p:cNvSpPr txBox="1"/>
          <p:nvPr/>
        </p:nvSpPr>
        <p:spPr>
          <a:xfrm>
            <a:off x="4363085" y="2108200"/>
            <a:ext cx="7192010" cy="3538220"/>
          </a:xfrm>
          <a:prstGeom prst="rect">
            <a:avLst/>
          </a:prstGeom>
          <a:noFill/>
          <a:ln w="9525">
            <a:noFill/>
          </a:ln>
        </p:spPr>
        <p:txBody>
          <a:bodyPr wrap="square">
            <a:spAutoFit/>
          </a:bodyPr>
          <a:p>
            <a:pPr marL="133350" indent="-133350"/>
            <a:r>
              <a:rPr lang="en-US" altLang="zh-CN" sz="1600" b="0">
                <a:solidFill>
                  <a:srgbClr val="028842"/>
                </a:solidFill>
                <a:latin typeface="+mn-ea"/>
                <a:cs typeface="宋体" panose="02010600030101010101" pitchFamily="2" charset="-122"/>
              </a:rPr>
              <a:t> </a:t>
            </a:r>
            <a:r>
              <a:rPr lang="en-US" altLang="zh-CN" sz="1600" b="0">
                <a:solidFill>
                  <a:schemeClr val="tx1"/>
                </a:solidFill>
                <a:latin typeface="+mn-ea"/>
                <a:cs typeface="宋体" panose="02010600030101010101" pitchFamily="2" charset="-122"/>
              </a:rPr>
              <a:t> 1</a:t>
            </a:r>
            <a:r>
              <a:rPr lang="zh-CN" altLang="en-US" sz="1600" b="0">
                <a:solidFill>
                  <a:schemeClr val="tx1"/>
                </a:solidFill>
                <a:latin typeface="+mn-ea"/>
                <a:cs typeface="宋体" panose="02010600030101010101" pitchFamily="2" charset="-122"/>
              </a:rPr>
              <a:t>、校园推广      校园推广最好的方法是找代理，寻找校园形象大使。这类方法是按业绩拿提成，一年下来，校园大使努力的话，能带来不少的关注量。</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2</a:t>
            </a:r>
            <a:r>
              <a:rPr lang="zh-CN" altLang="en-US" sz="1600" b="0">
                <a:solidFill>
                  <a:schemeClr val="tx1"/>
                </a:solidFill>
                <a:latin typeface="+mn-ea"/>
                <a:cs typeface="宋体" panose="02010600030101010101" pitchFamily="2" charset="-122"/>
              </a:rPr>
              <a:t>、</a:t>
            </a:r>
            <a:r>
              <a:rPr lang="en-US" altLang="zh-CN" sz="1600" b="0">
                <a:solidFill>
                  <a:schemeClr val="tx1"/>
                </a:solidFill>
                <a:latin typeface="+mn-ea"/>
                <a:cs typeface="Calibri" panose="020F0502020204030204" charset="0"/>
              </a:rPr>
              <a:t>IOS</a:t>
            </a:r>
            <a:r>
              <a:rPr lang="zh-CN" altLang="en-US" sz="1600" b="0">
                <a:solidFill>
                  <a:schemeClr val="tx1"/>
                </a:solidFill>
                <a:latin typeface="+mn-ea"/>
                <a:cs typeface="宋体" panose="02010600030101010101" pitchFamily="2" charset="-122"/>
              </a:rPr>
              <a:t>线下预装      可以找手机零售商提前把你</a:t>
            </a:r>
            <a:r>
              <a:rPr lang="en-US" altLang="zh-CN" sz="1600" b="0">
                <a:solidFill>
                  <a:schemeClr val="tx1"/>
                </a:solidFill>
                <a:latin typeface="+mn-ea"/>
                <a:cs typeface="Calibri" panose="020F0502020204030204" charset="0"/>
              </a:rPr>
              <a:t>APP</a:t>
            </a:r>
            <a:r>
              <a:rPr lang="zh-CN" altLang="en-US" sz="1600" b="0">
                <a:solidFill>
                  <a:schemeClr val="tx1"/>
                </a:solidFill>
                <a:latin typeface="+mn-ea"/>
                <a:cs typeface="宋体" panose="02010600030101010101" pitchFamily="2" charset="-122"/>
              </a:rPr>
              <a:t>装进去，如果与上级谈不妥的话，可以试着找营业员谈，再让营业员发展下线。</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3</a:t>
            </a:r>
            <a:r>
              <a:rPr lang="zh-CN" altLang="en-US" sz="1600" b="0">
                <a:solidFill>
                  <a:schemeClr val="tx1"/>
                </a:solidFill>
                <a:latin typeface="+mn-ea"/>
                <a:cs typeface="宋体" panose="02010600030101010101" pitchFamily="2" charset="-122"/>
              </a:rPr>
              <a:t>、赞助推广      通过赞助校园活动或本身与产微软雅黑品有关联性的其他活动，提高产品的曝光率，让更多的用户了解到产品的内容以及它独具个性的创意。</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4</a:t>
            </a:r>
            <a:r>
              <a:rPr lang="zh-CN" altLang="en-US" sz="1600" b="0">
                <a:solidFill>
                  <a:schemeClr val="tx1"/>
                </a:solidFill>
                <a:latin typeface="+mn-ea"/>
                <a:cs typeface="宋体" panose="02010600030101010101" pitchFamily="2" charset="-122"/>
              </a:rPr>
              <a:t>、发传单推广      最原始的地堆方式之一，成本不高，转换率一般，但依然有用。比如：发餐巾纸，毕竟每个人都能用得着，餐巾纸上可以印上二维码。也可以去和各大餐厅合作，这样既省去了商家购买餐巾纸的费用，也给自己省下了人工成本，互利共赢。</a:t>
            </a:r>
            <a:endParaRPr lang="zh-CN" altLang="en-US" sz="1600" b="0">
              <a:solidFill>
                <a:schemeClr val="tx1"/>
              </a:solidFill>
              <a:latin typeface="+mn-ea"/>
              <a:cs typeface="宋体" panose="02010600030101010101" pitchFamily="2" charset="-122"/>
            </a:endParaRPr>
          </a:p>
        </p:txBody>
      </p:sp>
      <p:pic>
        <p:nvPicPr>
          <p:cNvPr id="17" name="图片 16" descr="3"/>
          <p:cNvPicPr>
            <a:picLocks noChangeAspect="1"/>
          </p:cNvPicPr>
          <p:nvPr/>
        </p:nvPicPr>
        <p:blipFill>
          <a:blip r:embed="rId1"/>
          <a:stretch>
            <a:fillRect/>
          </a:stretch>
        </p:blipFill>
        <p:spPr>
          <a:xfrm>
            <a:off x="729615" y="1863725"/>
            <a:ext cx="3343275" cy="4570095"/>
          </a:xfrm>
          <a:prstGeom prst="rect">
            <a:avLst/>
          </a:prstGeom>
        </p:spPr>
      </p:pic>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155950" y="681990"/>
            <a:ext cx="5141595" cy="791210"/>
          </a:xfrm>
        </p:spPr>
        <p:txBody>
          <a:bodyPr/>
          <a:lstStyle/>
          <a:p>
            <a:pPr algn="ctr"/>
            <a:r>
              <a:rPr lang="zh-CN" altLang="en-US" dirty="0">
                <a:latin typeface="微软雅黑" panose="020B0503020204020204" charset="-122"/>
                <a:ea typeface="微软雅黑" panose="020B0503020204020204" charset="-122"/>
              </a:rPr>
              <a:t>运营推广过程中的数据分析</a:t>
            </a:r>
            <a:endParaRPr lang="zh-CN" altLang="en-US" dirty="0">
              <a:latin typeface="微软雅黑" panose="020B0503020204020204" charset="-122"/>
              <a:ea typeface="微软雅黑" panose="020B0503020204020204" charset="-122"/>
            </a:endParaRPr>
          </a:p>
        </p:txBody>
      </p:sp>
      <p:sp>
        <p:nvSpPr>
          <p:cNvPr id="4" name="矩形 3"/>
          <p:cNvSpPr/>
          <p:nvPr/>
        </p:nvSpPr>
        <p:spPr>
          <a:xfrm>
            <a:off x="13017" y="567055"/>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5</a:t>
            </a:r>
            <a:endParaRPr lang="en-US" altLang="zh-CN" sz="4400" b="1" dirty="0"/>
          </a:p>
        </p:txBody>
      </p:sp>
      <p:sp>
        <p:nvSpPr>
          <p:cNvPr id="7" name="矩形 6"/>
          <p:cNvSpPr/>
          <p:nvPr/>
        </p:nvSpPr>
        <p:spPr>
          <a:xfrm>
            <a:off x="5024755" y="2313305"/>
            <a:ext cx="6411595" cy="1529715"/>
          </a:xfrm>
          <a:prstGeom prst="rect">
            <a:avLst/>
          </a:prstGeom>
        </p:spPr>
        <p:txBody>
          <a:bodyPr wrap="square">
            <a:spAutoFit/>
          </a:bodyPr>
          <a:lstStyle/>
          <a:p>
            <a:pPr defTabSz="685165">
              <a:lnSpc>
                <a:spcPct val="130000"/>
              </a:lnSpc>
            </a:pPr>
            <a:r>
              <a:rPr dirty="0" smtClean="0">
                <a:solidFill>
                  <a:schemeClr val="tx1"/>
                </a:solidFill>
                <a:latin typeface="微软雅黑" panose="020B0503020204020204" charset="-122"/>
                <a:ea typeface="微软雅黑" panose="020B0503020204020204" charset="-122"/>
              </a:rPr>
              <a:t>如ASO每天的下载数，活跃情况，各大新媒体的阅读数，QQ群有多少活跃用户，多少喜欢潜水的用户，他们中又有多少是产品使用者。透过这些数据后，可以调整运营推广策略，改变原有的内容模式，过一段时间后，再来分析对比数据。</a:t>
            </a:r>
            <a:endParaRPr dirty="0" smtClean="0">
              <a:solidFill>
                <a:schemeClr val="tx1"/>
              </a:solidFill>
              <a:latin typeface="微软雅黑" panose="020B0503020204020204" charset="-122"/>
              <a:ea typeface="微软雅黑" panose="020B0503020204020204" charset="-122"/>
            </a:endParaRPr>
          </a:p>
        </p:txBody>
      </p:sp>
      <p:pic>
        <p:nvPicPr>
          <p:cNvPr id="3" name="图片 2" descr="4"/>
          <p:cNvPicPr>
            <a:picLocks noChangeAspect="1"/>
          </p:cNvPicPr>
          <p:nvPr/>
        </p:nvPicPr>
        <p:blipFill>
          <a:blip r:embed="rId1"/>
          <a:stretch>
            <a:fillRect/>
          </a:stretch>
        </p:blipFill>
        <p:spPr>
          <a:xfrm>
            <a:off x="567055" y="4937760"/>
            <a:ext cx="10935970" cy="1496695"/>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altLang="en-US" dirty="0">
                <a:latin typeface="微软雅黑" panose="020B0503020204020204" charset="-122"/>
                <a:ea typeface="微软雅黑" panose="020B0503020204020204" charset="-122"/>
              </a:rPr>
              <a:t>团队分工</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12" name="文本框 11"/>
          <p:cNvSpPr txBox="1"/>
          <p:nvPr/>
        </p:nvSpPr>
        <p:spPr>
          <a:xfrm>
            <a:off x="1383506"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点击此添加标题</a:t>
            </a:r>
            <a:endParaRPr lang="zh-CN" altLang="en-US"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3840324"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823595" y="1590675"/>
            <a:ext cx="9925050" cy="5077460"/>
          </a:xfrm>
          <a:prstGeom prst="rect">
            <a:avLst/>
          </a:prstGeom>
          <a:noFill/>
        </p:spPr>
        <p:txBody>
          <a:bodyPr wrap="square" rtlCol="0">
            <a:spAutoFit/>
          </a:bodyPr>
          <a:p>
            <a:pPr fontAlgn="auto">
              <a:lnSpc>
                <a:spcPct val="150000"/>
              </a:lnSpc>
            </a:pPr>
            <a:r>
              <a:rPr lang="zh-CN" altLang="en-US"/>
              <a:t>阳应杰：（制作PPT）</a:t>
            </a:r>
            <a:endParaRPr lang="zh-CN" altLang="en-US"/>
          </a:p>
          <a:p>
            <a:pPr fontAlgn="auto">
              <a:lnSpc>
                <a:spcPct val="150000"/>
              </a:lnSpc>
            </a:pPr>
            <a:r>
              <a:rPr lang="en-US" altLang="zh-CN"/>
              <a:t>	</a:t>
            </a:r>
            <a:r>
              <a:rPr lang="zh-CN" altLang="en-US"/>
              <a:t>1.项目实施可行性报告（行业市场分析、竞争对手或同类产品分析、自身条件分析）</a:t>
            </a:r>
            <a:endParaRPr lang="zh-CN" altLang="en-US"/>
          </a:p>
          <a:p>
            <a:pPr fontAlgn="auto">
              <a:lnSpc>
                <a:spcPct val="150000"/>
              </a:lnSpc>
            </a:pPr>
            <a:r>
              <a:rPr lang="zh-CN" altLang="en-US"/>
              <a:t> </a:t>
            </a:r>
            <a:r>
              <a:rPr lang="en-US" altLang="zh-CN"/>
              <a:t>	</a:t>
            </a:r>
            <a:r>
              <a:rPr lang="zh-CN" altLang="en-US"/>
              <a:t>2.产品定位及目标（用户群分析等）</a:t>
            </a:r>
            <a:endParaRPr lang="zh-CN" altLang="en-US"/>
          </a:p>
          <a:p>
            <a:pPr fontAlgn="auto">
              <a:lnSpc>
                <a:spcPct val="150000"/>
              </a:lnSpc>
            </a:pPr>
            <a:r>
              <a:rPr lang="zh-CN" altLang="en-US"/>
              <a:t>黎建辉：（制作PPT）</a:t>
            </a:r>
            <a:endParaRPr lang="zh-CN" altLang="en-US"/>
          </a:p>
          <a:p>
            <a:pPr fontAlgn="auto">
              <a:lnSpc>
                <a:spcPct val="150000"/>
              </a:lnSpc>
            </a:pPr>
            <a:r>
              <a:rPr lang="en-US" altLang="zh-CN"/>
              <a:t>	</a:t>
            </a:r>
            <a:r>
              <a:rPr lang="zh-CN" altLang="en-US"/>
              <a:t>1.产品内容总策划（应用流程规划，设计与测试规范，开发日程表）</a:t>
            </a:r>
            <a:endParaRPr lang="zh-CN" altLang="en-US"/>
          </a:p>
          <a:p>
            <a:pPr fontAlgn="auto">
              <a:lnSpc>
                <a:spcPct val="150000"/>
              </a:lnSpc>
            </a:pPr>
            <a:r>
              <a:rPr lang="en-US" altLang="zh-CN"/>
              <a:t>	</a:t>
            </a:r>
            <a:r>
              <a:rPr lang="zh-CN" altLang="en-US"/>
              <a:t>2.技术解决方案</a:t>
            </a:r>
            <a:endParaRPr lang="zh-CN" altLang="en-US"/>
          </a:p>
          <a:p>
            <a:pPr fontAlgn="auto">
              <a:lnSpc>
                <a:spcPct val="150000"/>
              </a:lnSpc>
            </a:pPr>
            <a:r>
              <a:rPr lang="zh-CN" altLang="en-US"/>
              <a:t>黄成龙：（制作PPT）</a:t>
            </a:r>
            <a:endParaRPr lang="zh-CN" altLang="en-US"/>
          </a:p>
          <a:p>
            <a:pPr fontAlgn="auto">
              <a:lnSpc>
                <a:spcPct val="150000"/>
              </a:lnSpc>
            </a:pPr>
            <a:r>
              <a:rPr lang="en-US" altLang="zh-CN"/>
              <a:t>	</a:t>
            </a:r>
            <a:r>
              <a:rPr lang="zh-CN" altLang="en-US"/>
              <a:t>1.推广方案</a:t>
            </a:r>
            <a:endParaRPr lang="zh-CN" altLang="en-US"/>
          </a:p>
          <a:p>
            <a:pPr fontAlgn="auto">
              <a:lnSpc>
                <a:spcPct val="150000"/>
              </a:lnSpc>
            </a:pPr>
            <a:r>
              <a:rPr lang="en-US" altLang="zh-CN"/>
              <a:t>	</a:t>
            </a:r>
            <a:r>
              <a:rPr lang="zh-CN" altLang="en-US"/>
              <a:t>2.运营规划书</a:t>
            </a:r>
            <a:endParaRPr lang="zh-CN" altLang="en-US"/>
          </a:p>
          <a:p>
            <a:pPr fontAlgn="auto">
              <a:lnSpc>
                <a:spcPct val="150000"/>
              </a:lnSpc>
            </a:pPr>
            <a:r>
              <a:rPr lang="zh-CN" altLang="en-US"/>
              <a:t>余炳明：写讲稿并讲PPT</a:t>
            </a:r>
            <a:endParaRPr lang="zh-CN" altLang="en-US"/>
          </a:p>
          <a:p>
            <a:pPr fontAlgn="auto">
              <a:lnSpc>
                <a:spcPct val="150000"/>
              </a:lnSpc>
            </a:pPr>
            <a:endParaRPr lang="zh-CN" altLang="en-US"/>
          </a:p>
          <a:p>
            <a:pPr fontAlgn="auto">
              <a:lnSpc>
                <a:spcPct val="150000"/>
              </a:lnSpc>
            </a:pPr>
            <a:r>
              <a:rPr lang="zh-CN" altLang="en-US"/>
              <a:t>一起讨论：设计、制作App原型</a:t>
            </a:r>
            <a:endParaRPr lang="zh-CN" altLang="en-US"/>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3650" y="19939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528049" y="40737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683749" y="30294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540747" y="1985176"/>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21544" y="940868"/>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48" y="40737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77947" y="30294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3818" y="1993900"/>
            <a:ext cx="2861681" cy="2123658"/>
          </a:xfrm>
          <a:prstGeom prst="rect">
            <a:avLst/>
          </a:prstGeom>
        </p:spPr>
        <p:txBody>
          <a:bodyPr wrap="none">
            <a:spAutoFit/>
          </a:bodyPr>
          <a:lstStyle/>
          <a:p>
            <a:pPr algn="ctr"/>
            <a:r>
              <a:rPr kumimoji="1" lang="en-US" altLang="zh-CN" sz="6600" b="1" dirty="0" smtClean="0">
                <a:solidFill>
                  <a:schemeClr val="bg1"/>
                </a:solidFill>
              </a:rPr>
              <a:t>THANK</a:t>
            </a:r>
            <a:r>
              <a:rPr kumimoji="1" lang="zh-CN" altLang="en-US" sz="6600" b="1" dirty="0" smtClean="0">
                <a:solidFill>
                  <a:schemeClr val="bg1"/>
                </a:solidFill>
              </a:rPr>
              <a:t> </a:t>
            </a:r>
            <a:endParaRPr kumimoji="1" lang="en-US" altLang="zh-CN" sz="6600" b="1" dirty="0" smtClean="0">
              <a:solidFill>
                <a:schemeClr val="bg1"/>
              </a:solidFill>
            </a:endParaRPr>
          </a:p>
          <a:p>
            <a:pPr algn="ctr"/>
            <a:r>
              <a:rPr kumimoji="1" lang="en-US" altLang="zh-CN" sz="6600" b="1" dirty="0" smtClean="0">
                <a:solidFill>
                  <a:schemeClr val="bg1"/>
                </a:solidFill>
              </a:rPr>
              <a:t>YOU!</a:t>
            </a:r>
            <a:endParaRPr kumimoji="1" lang="zh-CN" altLang="en-US" sz="6600" b="1" dirty="0">
              <a:solidFill>
                <a:schemeClr val="bg1"/>
              </a:solidFill>
            </a:endParaRPr>
          </a:p>
        </p:txBody>
      </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项目实施可行性</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2647950" y="2720567"/>
            <a:ext cx="590550" cy="1107996"/>
          </a:xfrm>
          <a:prstGeom prst="rect">
            <a:avLst/>
          </a:prstGeom>
          <a:noFill/>
        </p:spPr>
        <p:txBody>
          <a:bodyPr wrap="square" rtlCol="0">
            <a:spAutoFit/>
          </a:bodyPr>
          <a:lstStyle/>
          <a:p>
            <a:r>
              <a:rPr lang="en-US" altLang="zh-CN" sz="6600" b="1" dirty="0">
                <a:solidFill>
                  <a:schemeClr val="bg1"/>
                </a:solidFill>
              </a:rPr>
              <a:t>1</a:t>
            </a:r>
            <a:endParaRPr lang="zh-CN" altLang="en-US" sz="6600" b="1" dirty="0">
              <a:solidFill>
                <a:schemeClr val="bg1"/>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73364" y="754033"/>
            <a:ext cx="3467100" cy="546100"/>
          </a:xfrm>
        </p:spPr>
        <p:txBody>
          <a:bodyPr/>
          <a:lstStyle/>
          <a:p>
            <a:r>
              <a:rPr lang="zh-CN" altLang="zh-CN" dirty="0"/>
              <a:t>行业市场分析</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5" name="文本框 4"/>
          <p:cNvSpPr txBox="1"/>
          <p:nvPr/>
        </p:nvSpPr>
        <p:spPr>
          <a:xfrm>
            <a:off x="7689961" y="2802056"/>
            <a:ext cx="3643314" cy="1077218"/>
          </a:xfrm>
          <a:prstGeom prst="rect">
            <a:avLst/>
          </a:prstGeom>
          <a:noFill/>
        </p:spPr>
        <p:txBody>
          <a:bodyPr wrap="square" rtlCol="0">
            <a:spAutoFit/>
          </a:bodyPr>
          <a:lstStyle/>
          <a:p>
            <a:r>
              <a:rPr lang="en-US" altLang="zh-CN" sz="3200" b="1" dirty="0">
                <a:solidFill>
                  <a:schemeClr val="bg1"/>
                </a:solidFill>
                <a:latin typeface="微软雅黑" panose="020B0503020204020204" charset="-122"/>
                <a:ea typeface="微软雅黑" panose="020B0503020204020204" charset="-122"/>
              </a:rPr>
              <a:t>ADD YOUR </a:t>
            </a:r>
            <a:endParaRPr lang="en-US" altLang="zh-CN" sz="3200" b="1" dirty="0">
              <a:solidFill>
                <a:schemeClr val="bg1"/>
              </a:solidFill>
              <a:latin typeface="微软雅黑" panose="020B0503020204020204" charset="-122"/>
              <a:ea typeface="微软雅黑" panose="020B0503020204020204" charset="-122"/>
            </a:endParaRPr>
          </a:p>
          <a:p>
            <a:r>
              <a:rPr lang="en-US" altLang="zh-CN" sz="3200" b="1" dirty="0">
                <a:solidFill>
                  <a:schemeClr val="bg1"/>
                </a:solidFill>
                <a:latin typeface="微软雅黑" panose="020B0503020204020204" charset="-122"/>
                <a:ea typeface="微软雅黑" panose="020B0503020204020204" charset="-122"/>
              </a:rPr>
              <a:t>TITLE HERE ADD</a:t>
            </a:r>
            <a:endParaRPr lang="zh-CN" altLang="en-US" sz="3200" b="1"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1000125" y="5238035"/>
            <a:ext cx="3270623" cy="369316"/>
          </a:xfrm>
          <a:prstGeom prst="rect">
            <a:avLst/>
          </a:prstGeom>
          <a:noFill/>
        </p:spPr>
        <p:txBody>
          <a:bodyPr wrap="square" lIns="91424" tIns="45712" rIns="91424" bIns="45712" rtlCol="0">
            <a:spAutoFit/>
          </a:bodyPr>
          <a:lstStyle/>
          <a:p>
            <a:pPr algn="ctr"/>
            <a:r>
              <a:rPr lang="zh-CN" altLang="en-US" dirty="0"/>
              <a:t>运动健身市场的发展和改变</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7" name="文本框 6"/>
          <p:cNvSpPr txBox="1"/>
          <p:nvPr/>
        </p:nvSpPr>
        <p:spPr>
          <a:xfrm>
            <a:off x="1137486" y="5601639"/>
            <a:ext cx="7338855" cy="572448"/>
          </a:xfrm>
          <a:prstGeom prst="rect">
            <a:avLst/>
          </a:prstGeom>
          <a:noFill/>
        </p:spPr>
        <p:txBody>
          <a:bodyPr wrap="square" lIns="91424" tIns="45712" rIns="91424" bIns="45712" rtlCol="0">
            <a:spAutoFit/>
          </a:bodyPr>
          <a:lstStyle/>
          <a:p>
            <a:pPr defTabSz="685165">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消费门槛、过于专业的健身设备和场地等因素，限制了</a:t>
            </a:r>
            <a:r>
              <a:rPr lang="zh-CN" altLang="zh-CN" sz="1200" dirty="0">
                <a:solidFill>
                  <a:schemeClr val="tx1">
                    <a:lumMod val="65000"/>
                    <a:lumOff val="35000"/>
                  </a:schemeClr>
                </a:solidFill>
                <a:latin typeface="微软雅黑" panose="020B0503020204020204" charset="-122"/>
                <a:ea typeface="微软雅黑" panose="020B0503020204020204" charset="-122"/>
              </a:rPr>
              <a:t>传统的健身房市场的发展</a:t>
            </a:r>
            <a:r>
              <a:rPr lang="zh-CN" altLang="en-US" sz="1200" dirty="0">
                <a:solidFill>
                  <a:schemeClr val="tx1">
                    <a:lumMod val="65000"/>
                    <a:lumOff val="35000"/>
                  </a:schemeClr>
                </a:solidFill>
                <a:latin typeface="微软雅黑" panose="020B0503020204020204" charset="-122"/>
                <a:ea typeface="微软雅黑" panose="020B0503020204020204" charset="-122"/>
              </a:rPr>
              <a:t>。与之相对的是</a:t>
            </a:r>
            <a:r>
              <a:rPr lang="zh-CN" altLang="zh-CN" sz="1200" dirty="0">
                <a:solidFill>
                  <a:schemeClr val="tx1">
                    <a:lumMod val="65000"/>
                    <a:lumOff val="35000"/>
                  </a:schemeClr>
                </a:solidFill>
                <a:latin typeface="微软雅黑" panose="020B0503020204020204" charset="-122"/>
                <a:ea typeface="微软雅黑" panose="020B0503020204020204" charset="-122"/>
              </a:rPr>
              <a:t>运动健身类</a:t>
            </a:r>
            <a:r>
              <a:rPr lang="en-US" altLang="zh-CN" sz="1200" dirty="0">
                <a:solidFill>
                  <a:schemeClr val="tx1">
                    <a:lumMod val="65000"/>
                    <a:lumOff val="35000"/>
                  </a:schemeClr>
                </a:solidFill>
                <a:latin typeface="微软雅黑" panose="020B0503020204020204" charset="-122"/>
                <a:ea typeface="微软雅黑" panose="020B0503020204020204" charset="-122"/>
              </a:rPr>
              <a:t>APP</a:t>
            </a:r>
            <a:r>
              <a:rPr lang="zh-CN" altLang="en-US" sz="1200" dirty="0">
                <a:solidFill>
                  <a:schemeClr val="tx1">
                    <a:lumMod val="65000"/>
                    <a:lumOff val="35000"/>
                  </a:schemeClr>
                </a:solidFill>
                <a:latin typeface="微软雅黑" panose="020B0503020204020204" charset="-122"/>
                <a:ea typeface="微软雅黑" panose="020B0503020204020204" charset="-122"/>
              </a:rPr>
              <a:t>的蓬勃发展，活跃用户增势明显，产业热度可见一斑</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pic>
        <p:nvPicPr>
          <p:cNvPr id="10" name="图片 9" descr="微信图片_20170918195204"/>
          <p:cNvPicPr/>
          <p:nvPr/>
        </p:nvPicPr>
        <p:blipFill>
          <a:blip r:embed="rId1"/>
          <a:stretch>
            <a:fillRect/>
          </a:stretch>
        </p:blipFill>
        <p:spPr>
          <a:xfrm>
            <a:off x="3073364" y="1790978"/>
            <a:ext cx="5848875" cy="2935081"/>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行业市场分析</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5" name="文本框 4"/>
          <p:cNvSpPr txBox="1"/>
          <p:nvPr/>
        </p:nvSpPr>
        <p:spPr>
          <a:xfrm>
            <a:off x="6457948" y="2900361"/>
            <a:ext cx="3643314" cy="369332"/>
          </a:xfrm>
          <a:prstGeom prst="rect">
            <a:avLst/>
          </a:prstGeom>
          <a:noFill/>
        </p:spPr>
        <p:txBody>
          <a:bodyPr wrap="square" rtlCol="0">
            <a:spAutoFit/>
          </a:bodyPr>
          <a:lstStyle/>
          <a:p>
            <a:r>
              <a:rPr lang="zh-CN" altLang="zh-CN" dirty="0"/>
              <a:t>人们越来越注重身体健康问题</a:t>
            </a:r>
            <a:endParaRPr lang="zh-CN" altLang="en-US" sz="2400" dirty="0">
              <a:solidFill>
                <a:srgbClr val="028842"/>
              </a:solidFill>
              <a:latin typeface="微软雅黑" panose="020B0503020204020204" charset="-122"/>
              <a:ea typeface="微软雅黑" panose="020B0503020204020204" charset="-122"/>
            </a:endParaRPr>
          </a:p>
        </p:txBody>
      </p:sp>
      <p:sp>
        <p:nvSpPr>
          <p:cNvPr id="6" name="矩形 5"/>
          <p:cNvSpPr/>
          <p:nvPr/>
        </p:nvSpPr>
        <p:spPr>
          <a:xfrm>
            <a:off x="6457948" y="3400837"/>
            <a:ext cx="4400552" cy="1532727"/>
          </a:xfrm>
          <a:prstGeom prst="rect">
            <a:avLst/>
          </a:prstGeom>
        </p:spPr>
        <p:txBody>
          <a:bodyPr wrap="square">
            <a:spAutoFit/>
          </a:bodyPr>
          <a:lstStyle/>
          <a:p>
            <a:pPr defTabSz="685165">
              <a:lnSpc>
                <a:spcPct val="130000"/>
              </a:lnSpc>
            </a:pPr>
            <a:r>
              <a:rPr lang="zh-CN" altLang="zh-CN" sz="1200" dirty="0">
                <a:solidFill>
                  <a:schemeClr val="tx1">
                    <a:lumMod val="65000"/>
                    <a:lumOff val="35000"/>
                  </a:schemeClr>
                </a:solidFill>
                <a:latin typeface="微软雅黑" panose="020B0503020204020204" charset="-122"/>
                <a:ea typeface="微软雅黑" panose="020B0503020204020204" charset="-122"/>
              </a:rPr>
              <a:t>随着经济发展，人群亚健康的普遍存在以及雾霾等环境问题的出现，会有越来越多的人重视运动健康。运动人群数量增加的同时，人们对运动质量的要求也会越来越高，而运动类</a:t>
            </a:r>
            <a:r>
              <a:rPr lang="en-US" altLang="zh-CN" sz="1200" dirty="0">
                <a:solidFill>
                  <a:schemeClr val="tx1">
                    <a:lumMod val="65000"/>
                    <a:lumOff val="35000"/>
                  </a:schemeClr>
                </a:solidFill>
                <a:latin typeface="微软雅黑" panose="020B0503020204020204" charset="-122"/>
                <a:ea typeface="微软雅黑" panose="020B0503020204020204" charset="-122"/>
              </a:rPr>
              <a:t>app</a:t>
            </a:r>
            <a:r>
              <a:rPr lang="zh-CN" altLang="zh-CN" sz="1200" dirty="0">
                <a:solidFill>
                  <a:schemeClr val="tx1">
                    <a:lumMod val="65000"/>
                    <a:lumOff val="35000"/>
                  </a:schemeClr>
                </a:solidFill>
                <a:latin typeface="微软雅黑" panose="020B0503020204020204" charset="-122"/>
                <a:ea typeface="微软雅黑" panose="020B0503020204020204" charset="-122"/>
              </a:rPr>
              <a:t>可以通过对运动的记录和科学的计算，为用户提供最佳的运动体验，这也是用户的需求所在</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45713"/>
            <a:ext cx="6057900" cy="3869469"/>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竞争分析及优势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6" name="矩形 5"/>
          <p:cNvSpPr/>
          <p:nvPr/>
        </p:nvSpPr>
        <p:spPr>
          <a:xfrm>
            <a:off x="8737671" y="2399548"/>
            <a:ext cx="2280832" cy="3028894"/>
          </a:xfrm>
          <a:prstGeom prst="rect">
            <a:avLst/>
          </a:prstGeom>
          <a:blipFill>
            <a:blip r:embed="rId1" cstate="print">
              <a:extLst>
                <a:ext uri="{28A0092B-C50C-407E-A947-70E740481C1C}">
                  <a14:useLocalDpi xmlns:a14="http://schemas.microsoft.com/office/drawing/2010/main" val="0"/>
                </a:ext>
              </a:extLst>
            </a:blip>
            <a:srcRect/>
            <a:stretch>
              <a:fillRect/>
            </a:stretch>
          </a:blipFill>
          <a:ln w="19050">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p:cNvSpPr/>
          <p:nvPr/>
        </p:nvSpPr>
        <p:spPr>
          <a:xfrm>
            <a:off x="1269206"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48706"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737671"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99656" y="5295043"/>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户外运动类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6457624" y="5295043"/>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垂直锻炼</a:t>
            </a:r>
            <a:r>
              <a:rPr lang="zh-CN" altLang="en-US" b="1" dirty="0">
                <a:solidFill>
                  <a:schemeClr val="bg1"/>
                </a:solidFill>
                <a:latin typeface="微软雅黑" panose="020B0503020204020204" charset="-122"/>
                <a:ea typeface="微软雅黑" panose="020B0503020204020204" charset="-122"/>
              </a:rPr>
              <a:t>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18" name="AutoShape 2" descr="data:image/jpeg;base64,/9j/4AAQSkZJRgABAQAAAQABAAD/2wBDAAgGBgcGBQgHBwcJCQgKDBQNDAsLDBkSEw8UHRofHh0aHBwgJC4nICIsIxwcKDcpLDAxNDQ0Hyc5PTgyPC4zNDL/2wBDAQkJCQwLDBgNDRgyIRwhMjIyMjIyMjIyMjIyMjIyMjIyMjIyMjIyMjIyMjIyMjIyMjIyMjIyMjIyMjIyMjIyMjL/wAARCAH0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kqKKK2L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roNN8EeItWhWa202TymGVeQhAfpml1LwP4j0qFprnTZDEvLPEQ4H1waLoRz1FFFAwooooAKKKKACiiigAooooAKKKKACiiigAooooAKKKKACinxRSTyrFFG0kjHCqoyT+FbsfgfxNLF5i6Nc7evzAA/kTmgDn6Ks3unXumzeTe2s1vJ/dlQrmq1ABRRRQAUUUUAFFFFABRRRQAUUUUAFFFFABRRRQAUUUUAFFFFABRRRQAUUUUAFFFFABRRRQAUUUUAFFFFABRRRQAUUUUAFFFFABRRRQAV6l8MfBkF1D/bmpQiRd2LaNxwcdXI7+gry2vpbwxEsHhbSo0GALWP9VBqZPQTNYAAYHSjGRg0UVmSeUfE3wZBBbtrunQiMA4uY0GBz0cDtz1ryqvpnxHCk/hnVI3GVNpL/wCgmvmatIvQpBRRRVDCiiigAooooAKKKKACiiigAooooAKKKKACrml6XeaxqEdlYwtLNIeAOgHqT2FGmaXd6xfx2VlC0s0hwAOgHqfQV794S8I2fhaw2R4lu5APPnI+8fQegpN2E2M8J+DbDwzZphFmvmH724Yc59F9BXS0UVkSUNW0aw1uya1v7dJY2HBI+ZT6g9jXz34n8PzeG9blsJSWQfPFJ/fQ9DX0nXlHxmhQNpE4A8w+ah9wNp/qaqL1GjyqiiitCgooooAKKKKACiiigAooooAKKKKACiiigAooooAKKKKACiiigAooooAKKKKACiiigAooooAKKKKACiiigAooooAKKKKACiiigAr6a8Pf8i3pn/XrH/6CK+Za+mvD3/It6Z/16x/+giomSzSoooqBFDXf+Rf1L/r1l/8AQDXzFX07rv8AyL+pf9esv/oBr5iq4DQUUUVZQUUUUAFFFFABRRRQAUUUUAFFFFABVzS9Mu9Y1CKysojJNIcAdh7n0FGl6Xd6xqEVjZRGSeU4A7AdyT2Fe/eEfCVp4W0/y02y3cnM0+OW9h6AUm7CbDwl4StPC1gY48S3cgBmnI5J9B6CuioorIkKKKKACvCfib4gi1nxCtvbOHt7JTHuHRnJ+bH5AfhXQ/EH4g483RdFm55W4uUPT1VT/M15RVxXUaQUUUVZQUUUUAFFFFABRRRQAUUUUAFFFFABRRRQAUUUUAFFFFABRRRQAUUUUAFFFFABRRRQAUUUUAFFFFABRRRQAUUUUAFFFFABRRRQAV9NeHv+Rb0z/r1j/wDQRXzLX014e/5FvTP+vWP/ANBFRMlmlRRRUCKGu/8AIv6l/wBesv8A6Aa+Yq+ndd/5F/Uv+vWX/wBANfMVXAaCiiirKCiiigAooooAKKKKACiiigAq5pel3ms6hFZWMJlmkPAHQD1J7CjTNLvNYv47KxhaWeQ8Adh6n0Fe++EvCNn4WsAqASXkgHnTkck+g9BSbsJsPCPhK08LacEQLJeSDM8+OSfQegFdHRRWRIUUUUAFeVfEH4g7fN0bRZucbbi5Q9PVVP8AM0fEL4g7fN0XRphnlLi5Q9PVVP8AM15RVxj1Y0goooqygooooAKKKKACiiigAooooAKKKKACiiigAooooAKKKKACiiigAooooAKKKKACiiigAooooAKKKKACiiigAooooAKKKKACiiigAooooAK+mvD3/It6Z/16x/8AoIr5lr6a8Pf8i3pn/XrH/wCgiomSzSoooqBFDXf+Rf1L/r1l/wDQDXzFX07rv/Iv6l/16y/+gGvmKrgNBRRRVlBRRRQAUUUUAFFFFABVzTNMu9Yv47KyhaWaQ4AHYep9BRpmmXesahFZWURkmkOAOw9z6CvffCPhG08LafsTEt3IAZp8cn2HoKTdhNi+EvCNn4WsNkeJbuQDz5yPvH0HoK6KiisiQooooAK8q+IPxB2+bouizfNytxcoenqqn+Zo+IPxC2+Zo2izfNytxcoen+yp/ma8oq4x6saQUUUVZQUUUUAFFFFABRRRQAUUUUAFFFFABRRRQAUUUUAFFFFABRRRQAUUUUAFFFFABRRRQAUUUUAFFFFABRRRQAUUUUAFFFFABRRRQAUUUUAFFFFABX014e/5FvTP+vWP/wBBFfMtfTXh7/kW9M/69Y//AEEVEyWaVFFFQIoa7/yL+pf9esv/AKAa+Yq+ndd/5F/Uv+vWX/0A18xVcBoKKKKsoKKKKACiiigAooooA9H8BeMPDXh62Fvc2txDdSn97dlQ4PtxyB+Br16zvbXULVLmznjngcZV42yDXy1W74Z8V6h4XvRLauXt2P763Y/K4/ofepcRNH0fRWdout2Ov6dHe2EoeNh8y/xIfQjsa0azJCvKviD8QseZo+iT88rcXKHp/sqf5mj4g/EHYZdG0Wb5uVuLlD09VU/zNeUVcY9WNIKKKKsoKKKKACiiigAooooAKKKKACiiigAooooAKKKKACiiigAooooAKKKKACiiigAooooAKKKKACiiigAooooAKKKKACiiigAooooAKKKKACiiigAooooAK+mvD3/It6Z/16x/+givmWvprw9/yLemf9esf/oIqJks0qKKKgRQ13/kX9S/69Zf/QDXzFX07rv/ACL+pf8AXrL/AOgGvmKrgNBRRRVlBRRRQAVc0zTLvWL+OysYWlnkPAHYep9BSaZpl3q9/FZWURlnkOAB29z6CvfvCPhG08LWGxMS3kgHnTkdfYegpN2E2Zvh74a6NpMEb3sK315jLNLygPsvT866Obw/o08PlS6XaMmMY8la0qKzuyTyrxj8MIo7aS/0BHDIMvaZ3ZHqvfPtXlJBUkEEEdQa+q680+IHw/F8JNX0eLF0PmngUf6z/aX/AGvbv/Ooy7jTPOfDHie98L6l9ptTvifiaBj8sg/ofQ12njH4mrfaeljobOnnIDPMRhlyOUHv6mvMSCCQRgjqDSVVkOwUUUUxhRRRQAUUUUAFFFFABRRRQAUUUUAFFFFABRRRQAUUUUAFFFFABRRRQAUUUUAFFFFABRRRQAUUUUAFFFFABRRRQAUUUUAFFFFABRRRQAUUUUAFFFFABRRRQAV9NeHv+Rb0z/r1j/8AQRXzLX014e/5FvTP+vWP/wBBFRMlmlRRRUCKGu/8i/qX/XrL/wCgGvmKvp3Xf+Rf1L/r1l/9ANfMVXAaCiiirKCrmmaZd6xqEVjZRGSeU4A7D3PoKNL0y71jUIrGyiMk8hwAOgHcn0Fe++EPCNp4W08IoWW9kGZp8cn2HoKTdhNh4R8I2vhbT9ibZbyQZmnxyfYegro6KKyJCiiigAooooA80+IHw/F8JNX0eIC5GWngUf6z/aHv/OvHyCpIIII4INfVdeafED4fi9WTV9HhAuR808C/8tP9pR6+3erjLoxpnj1FKQVYqwII4IPakqygooooAKKKKACiiigAooooAKKKKACiiigAooooAKKKKACiiigAooooAKKKKACiiigAooooAKKKKACiiigAooooAKKKKACiiigAooooAKKKKACiiigAooooAK+mvD3/ACLemf8AXrH/AOgivmWvprw9/wAi3pn/AF6x/wDoIqJks0qKKKgRQ13/AJF/Uv8Ar1l/9ANfMVfTuu/8i/qX/XrL/wCgGvmKrgNBVzTNMu9Yv4rKyhaWeQ8Adh6n0FJpmmXer38dlZQtLNIcADsPU+gr37wj4QtPC1jtTEt5IB505HX2HoKpuw2xPCPhG08L6eFULJeyD99Pjkn0HoK6SiisiQooooAKy7HxFpWpalc6faXkctzbHEiA/nj1x0OK8/8AiD8QdnnaLo8vzfduLlD09VU+vqa8vsL650y+ivbOVoriJtyuP6+oqlG47H1JRXLeC/Gdt4psdr7ItQiH72HPX/aX2/lXU1IgooooA80+IHw/F6JNY0eEC5HzTwKP9Z/tKP73t3+tePkFSQQQR1Br6rrzT4gfD8Xok1fSIgLkDdNAo/1nuo9fbvVxl0Y0zx6igggkEYI6g0VZQUUUUAFFFFABRRRQAUUUUAFFFFABRRRQAUUUUAFFFFABRRRQAUUUUAFFFFABRRRQAUUUUAFFFFABRRRQAUUUUAFFFFABRRRQAUUUUAFFFFABRRRQAV9NeHv+Rb0z/r1j/wDQRXzLX014e/5FvTP+vWP/ANBFRMlmlRRRUCKGu/8AIv6l/wBesv8A6Aa+bdN0271e/isrKIyTyHAA7e59BX0vqdu93pN5bRY8yaB41z0yVIFY3hDwja+FdP2LtlvJeZp8dfYegqk7IaYeEfCNp4VsCiES3koHnTkdfYegro6KKkQUUUUAFeV/EL4g7PN0XRpfn+7cXKHp6qp9fU0vxB+IPl+bo2jTfPytxcofu+qqfX1NeTVcY9WNIKKKKsosWN9c6bexXlpK0U8TbkZf89K978GeM7bxVZFWCw38QHnQ56/7S+38q+fKsWN9c6beRXdnM0M8Ryrqf88UmriaPqSiuW8G+M7XxTZ7CBFqESjzofX/AGl9v5V1NZEhRRRQB5p8QPh/9uEmr6PEBcgFp7dR/rP9pf8Aa9u/8/HiCDgjBFfVleafED4fi9Emr6PEBcjLTwKMeZ/tD3/nVxl0Y0zx6ilIIJBGCOoNJVlBRRRQAUUUUAFFFFABRRRQAUUUUAFFFFABRRRQAUUUUAFFFFABRRRQAUUUUAFFFFABRRRQAUUUUAFFFFABRRRQAUUUUAFFFFABRRRQAUUUUAFfTXh7/kW9M/69Y/8A0EV8y19NeHv+Rb0z/r1j/wDQRUTJZpUUUVAgooooAKKKKACvLPiD8QfL83RtGm+f7txcofu+qqfX1NHxC+IPl+doujSjdjZcXKH7vqqn19TXk1XGPVjSCiiirKCiiigAooooAsWN/daZex3lnM0M8Zyrqf8APFe9+DPGdr4osgjERajEv76H1/2l9R/KvnyrNhf3WmX0V5ZzNDcRHKuv+eRSauJo+o6K5bwZ4ztvFFiFcpFqMQ/fQ56/7S+38q6msiQooooA8z+IHw/F4JdY0eIC4HzTwKP9Z6svv7d68gIIJBGCOoNfVdeafED4fi9EusaRFi5A3T26j/WerL7+3f69bjLoxpnj1FKQQSCMEdjSVZQUUUUAFFFFABRRRQAUUUUAFFFFABRRRQAUUUUAFFFFABRRRQAUUUUAFFFFABRRRQAUUUUAFFFFABRRRQAUUUUAFFFFABRRRQAUUUUAFfTXh7/kW9M/69Y//QRXzLX014e/5FvTP+vWP/0EVEyWaVFFFQIKKKKACvLPiD8QfL83RdGlG/lbi5Q/d9VU+vqaPiD8QfL83RtGm+flbi5Q/d9VU+vqa8mq4x6saQUUUVZQUUUUAFFFFABRRRQAUUUUAWLC+udMvobyzlMU8TbkYf56V734M8ZW3imxIbbDfxD97Dnr/tL7fyr58qxY31zpt7FeWkrRTxNuVl/z0pNXE0fUlFcv4M8Z23iqyKkLDfxAedDnr/tL7fyrqKyJCiiigDzT4gfD8Xol1jSI8XAG6eBR/rP9pff27148QQSCMEdjX1ZXinxV8PxaZq8GpWyBIr3d5igcCQdT+IP6Gri+g0zz6iiirKCiiigAooooAKKKKACiiigAooooAKKKKACiiigAooooAKKKKACiiigAooooAKKKKACiiigAooooAKKKKACiiigAooooAKKKKACvpXwtOlz4U0qVDkG1jH4hQD+or5qr0r4a+NoNMQ6Nqkwjt2bdbyv91Ceqk9h3qZLQTPYqKRWV1DKQykZBByDQzBVLMQAOST2rMkWvLPiD8QvL8zR9Fm+flbi5Q/d/2VPr6mk8ffERQr6TodwGJBWe6Q9P9lT/ADNeT1cY9WNIKKKKsoKKKKACiiigAooooAKKKKACiiigAooooAsWN9dabexXlnM0M8Ryrqf88e1e9+DfGdr4ps9jYh1CJR50Pr/tL6j+VfPlWbC/utMvY7yymaGeM5V1/wA9KTVxNH1HRXKeDvG9l4ltEilkSHUlGJICcbvdfUfyrq6yJCvNPjHNGukabASPMadnA9guD/MV6DqGo2elWj3V9cRwQoMlnOPwHqfavn7xl4nfxRrbXIBS1iGyBD1C+p9zVRWo0c9RRRWhQUUUUAFFFFABRRRQAUUUUAFFFFABRRRQAUUUUAFFFFABRRRQAUUUUAFFFFABRRRQAUUUUAFFFFABRRRQAUUUUAFFFFABRRRQAUUUUAa+m+Kte0iIRWOqXEUQ6RkhlH0DZApdR8V69q0RivtVuJYj1QEIp+oXGax6KLIQUUUUDCiiigAooooAKKKKACiiigAooooAKKKKACiiigAooooAcjvHIskbsjqcqynBB9jW/B478UW8Qij1m4Kjj5wrn8yCa56iiwi5qOrajq0ol1C9nuWHTzHyB9B0FU6KK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ep+FfhfY6noUF/qdzcCS4XeiQkKEU9M5Bye9eWV9K+Ff8AkU9K/wCvWP8A9BFTJ2Ezwfxb4cfwxrj2Bl82MqJI3IwSp9ffisKvQPi9/wAjVb/9eq/+hNXn9NbAFFFFMYUUUUAFFFFABRRRQAUUUUAFFFFABRRRQAUUUUAFFFFABRRRQAUUUUAFFFFABRRRQAUUUUAFFFFABRRRQAUUUUAFFFFABRRRQAUUUUAFFFFABRRRQAUUUUAFFFFABRRRQAUUUUAFFFFABRRRQAUUUUAFFFFABX0r4V/5FPSv+vWP/wBBFfNVfSvhX/kU9K/69Y//AEEVEyWeVfF7/karf/r1X/0Jq8/r0D4vf8jVb/8AXqv/AKE1ef1UdhoKKKKYwooooAKKKKACiiigAooooAKKKKACiiigAooooAKKKKACiiigAooooAKKKKACiiigAooooAKKKKACiiigAooooAKKKKACiiigAooooAKKKKACiiigAooooAKKKKACiiigAooooAKKKKACiiigAooooAKKKKACvpXwr/yKelf9esf/AKCK+aq+lfCv/Ip6V/16x/8AoIqJks8q+L3/ACNVv/16r/6E1ef16B8Xv+Rqt/8Ar1X/ANCavP6qOw0FFFFMYVs+GvDd74m1NbS1Xai8yzEfLGvqff2o8N+G73xNqa2lqu1BzLMR8sa+p9/avoHQtCsvD2mJY2UeFXl3P3nb1NTKVhNmAvwx8NDTfsptXMm3BuPMO/Pr6fhjFeHanZHTtVu7Ivv+zzPFu9dpIzXtvjrx1F4ctzZ2RSXU5BwOohH95vf0FeFSSPNK8sjF5HYszHqSeSaI3BDaKK3/AAn4Vu/FOpeRCfLt48GaYjIQeg9SaoZk2On3mp3It7G2luJj/BGpJ+vsK7zS/hDqlyiyajeQ2eedijzGH15A/U16rouhaf4fsVtdPgEa/wATnlnPqT3pmr+I9I0JN2o30ULdkzlz9FHNQ5PoTc4hfg3Ybfm1a5LeojUCs+/+DlwiFrDVY5WHRJo9ufxBP8q6F/i34bWTaFvWX+8IeP51taR438P624jtb9FmPAim+Rj9Aev4UrsNTwjWPD2q6DMI9Rs5IQfuv1Rvow4NZdfU11a297bPb3UKTQuMMjjIIrxLx34Cbw632+wLSac7YIPJhPoT3HvVKVxpnDUUUVQwopVUuwVQSxOAB3r2XwP8OoNPij1LWIllvGAaOBhlYvqO7fypN2EcBoXgHXtdVZY7b7PbNyJrj5QR7Dqa7K2+DUQQG61hy3cRQgD9TXqEssVvE0k0iRxqMlnOAPxrktQ+JvhmwkMYu3uWBwfs6bh+fSo5mxXMCb4NWpU+RrEyt/txBh+hFctrXwy17SlaWCNb+EDJMH3h/wAB6/lmvQrT4qeGbmQI8txb5/ili4/MZrrrO+tNQtxPZ3MU8R6PGwYfpRzNBdny4ysjFWBVgcEEYIpK9+8YeBLLxLCZ4gttqKj5ZgOH9m9frXhF7Z3Gn3ktpdRNHPExV1PY1adx3IK3vCfhifxVq32SOTyYkXfLKRnavsPU1g16b8Gv+Qnqv/XFP/QjQ3ZAyj4v+GzeHtLOo2d29zDGQJVdQGUHjIx2zXF6fpl9qtyLewtZbiU/wxrnHufQV9Ia7pS65o1xprymJJwFZwMkDIJ/lTtI0Ww0OxW0sIFijHU/xMfUnualS0Fc8q0z4QalcRq+o30Nrn/lmi+Yw+pyB/OtgfBuw286tc7vURriu11fxPo2hL/xML+KJ+0YO5z/AMBHNc03xb8NiTaFvSv94Q8fzpXbC7Od1D4O3caM2n6nHMw6JNHsz+IJrgtX0HU9Cn8nUbOSAn7rEZVvow4Ne+6P4z0HXGEdnfx+cekUnyOfoD1/Cta9sbXUbR7W8gSaFxhkcZFHM+oXPluiuz8c+BpPDMou7QtLp0rYBPWI+h/oa4ytE7jCiiigYUUUUAFFFFABRRRQAUUUUAFFFFABRRRQAUUUUAFFFFABRRRQAUUUUAFFFFABRRRQAV9K+Ff+RT0r/r1j/wDQRXzVX0r4V/5FPSv+vWP/ANBFRMlnlXxe/wCRqt/+vVf/AEJq8/r0D4vf8jVb/wDXqv8A6E1ef1UdhoK2fDfhu98TamtpartQcyzEfLGvqff0FM0Dw5qPiS9+zWEQO0ZeRzhEHua6K88N+Kfh/ImqW1wrQqRve3YlPo6kDihsD2HQtCsvD2mJY2SYUcu5+87eprnfHXjqLw5AbOyKy6nIOB1EQ/vH39BWJf8Axbgbw2j2UJXV5QUZGXKRH+9nuPQfnXk888t1PJPPI0k0jFndjksfWpUb7iSCeeW5nknnkaSWRizuxyWJ71HRRVlEkEMlzcRwRKWkkYIijuScAV9IeGNAg8OaHDYRAFwN0r4++56n+n4V4z8NdPW/8a2rOuUt1aYg+oHH6kV71PIYoJJFRnZVLBF6sQOgqJvoSzhPiD47bQl/szTWU6hIuXk6+Sv/AMUa8VmmluZ3mnkeWVzlnc5JPua6O+8LeK9Rv57y40i8aady7kp3NV/+EK8S/wDQFu/++KashowaK3v+EK8S/wDQFu/++KP+EK8S/wDQFu/++Kq6A6zwD8QZrW4i0nWZmlt5GCw3DtkxnsCe6/yr1y6tYb21ltriNZIZVKurDIINfO//AAhXiX/oC3f/AHxXufhKXUJfDNmNUgkhvI18uQSDBOOAfxGKzkl0EzwXxNor+H/EF1p7ElI2zGx/iQ8g/lWRXqvxj05R/Z2pKoDHdC59e4/rXlVWndDR6L8K/DS6hqL6xcoGhtG2xKRw0nr+HH5165qepWukadNfXkgjghXcx9fYe5rG8BWA0/wXpybcPKnnP7ljn+WK534o2et6stlp+m2NxPbLmWVo1yC3RR+HP51D1YtzzrxT4v1DxRdsZnaKzVv3Vsp+UD1Pqa56t7/hCvEv/QFu/wDvij/hCvEv/QFu/wDvirVkMwa0tE13UPD98t1p87RnI3x5+WQejDvVz/hCvEv/AEBbv/vij/hCvEv/AEBbv/vijQD3Twv4ktfE+kreW42SKds0RPKN6fT0Ncj8V/DaXWmrrdvGBPb4WfA5ZDwCfof0NZPw50vxFoPiPF1pl1FZXKFJSy/KpHKk/qPxr1a+tI76wuLSVQ0c0bIwPoRUbMWx8t16b8Gv+Qnqv/XFP/QjXm08TQXEsLfejcofqDivSfg1/wAhPVf+uKf+hGrlsNnr9ec/EPx6+ks2kaVIBeEfvph/yyB7D/a/lXdarfLpmkXd83S3haTHrgZr5kubiW7upbmdy8srl3Y9yetRFXEkMkkeaVpZXZ5HOWdjkk+pNNoorQoOhBHBHQivUPh98QZluItH1mZpEkO2C4c5KnsrHuPQ15fQCQQQcEdCKTVxH1JfWVvqVjNZ3UYkhlUqymvm3XtJl0LXLvTpTkwvhW/vKeQfxGK988G6s2teFLG8kbdNs2Sn1ZeD/j+Nef8Axi05Y7/T9RRcGZGic+pXBH6E/lURdnYSPMaKKK0KCiiigAooooAKKKKACiiigAooooAKKKKACiiigAooooAKKKKACiiigAooooAKKKKACvpXwr/yKelf9esf/oIr5qr6V8K/8inpX/XrH/6CKiZLPKvi9/yNVv8A9eq/+hNXMeG/Dd74m1NbS1UhBzLMR8sa+p9/QV6B468N3vibx5a2lopCC1UyzEfLGu5uT/hXoGhaFZeHtMSyso8KOXc/edvU0c1kFw0LQrLw9pkdlZR4Ucu5+87dyTV+eCK5gkgnjWSKRSrowyCD2rjvHXjqLw5btZ2TJJqkg4XqIQf4m9/QVzPgT4jSrcLpeuz70kY+VdueVJ/hb29+1TZ7gY3jvwJJ4fuGvrBHk0xz9TCfQ+3oa4evqiaGK5geGZFkikUqysMhga8O8d+BZPDsxvbFXk02Q/Uwn0Pt6GrjLoxpnEUUUVQz0L4QFR4nuwfvG1OP++lr2qvnz4eakum+NLFnYCOcmBif9oYH64r3+eFbi3khfO2RShwexGKzluSySivmfV4NR0bVrmwuLi4DwuVyZG+Ydj+Iqj9suv8An6n/AO/h/wAafIFj6mor5Z+2XX/P1P8A9/D/AI0fbLr/AJ+p/wDv4f8AGjkCx9TUV8tC7uycC5nJ/wCujVoXWm+IbG1W6urfUYYD0kkDgfnRyhY9J+MGoWh0qz08So115/mFAclVCkZPp1FeP0rMzsWZizHqSck0lUlZDR9N6AVPh7TSn3fs0eP++RWjXK/DrURqPgqy+YF7cGBx6bTx+mK5z4t6ZdfZ7TV7aSVVizDMEYgAE5U8e+R+IrO2tiT02ivln7Zdf8/U/wD38P8AjR9suv8An6n/AO/h/wAarkHY+pqK+Wftl1/z9T/9/D/jR9suv+fqf/v4f8aOQLH1NUVzcwWlu89xKkUSDLO5wAK+a9PtNb1VnFgl9clPveUWbb9aqXf2yKV7e8a4WRDho5S2QfcGjlCw/VJ47rV724i/1cs7un0LEivQvg1/yE9V/wCuKf8AoRrzKvTfg1/yE9V/64p/6EaqWw3sd747Dt4I1YJ18kk/TIz+lfOtfUl/ZpqGn3NnL9yeNo2+hGK+ZdRsJ9M1G4srlSssLlGBHp3qYCRVoooqygoop0cbyyLHGpZ3IVVA5JPagD3D4TK48HEtnabl9v04rP8AjIV/sfTR/F9obH02/wD6q7PwvpP9h+G7KwP+sjjzJ/vnk/qa8y+L+prPrNnpqEH7NGXf/efGB+QH51mtZE9TzeiiitCgooooAKKKKACiiigAooooAKKKKACiiigAooooAKKKKACiiigAooooAKKKKACiiigAr6V8K/8AIp6V/wBesf8A6CK+aq+kfB88dx4P0p4mDKLdVJHqBgj8xUTJZtYAJOBk9TXF+OvHUXhu3NnZFJdTkHAPIiH95vf0FHjrx1D4ctzZWZWTU5F4HURD+8ff0FeGTzy3VxJPPI0k0jFndjksT3pRjcEgnnluriS4nkaSaRizuxyWJ71HRRWhR6b8PviD9k8rRtYkzBnbb3DH7n+y3t6HtXrcsUVzA8UqLJFIuGVhkMDXyvXpvw/+IP2Qx6RrUxMHC29w5+5/ssfT0PaolHqiWjJ8d+BJfDszX1kGk02RvqYSex9vQ1xFfVE0MNzbvFMiSQyLhlYZDCvmTV4reDWr6G0ObeO4dYiP7oY4/SnF3GmU1ZkdXRirKcgjqDX0R4L8TReJtCSckLdxYjuI/RvX6HrXztWpoOv33h3U0vbGTB6SRn7si+hpyVwaPafHHgmLxRbJPAyxahCuEc9HH91v6GvDtS0q+0i7a2vrZ4JVPRhwfcHuK9/8NeMdK8TQD7NL5d0BmS3k4Zfp6j3FbN3Y2l/D5V5bQ3Ef92VAw/WoUrCufLdSQwS3EqxQxvJIxwqoMkmvoRvAPhd5N50iEH0BYD8s1rafoumaUMWFhb2/qY4wCfx61XOO55/4D+HT2U8era0gEyHdBbHnYf7ze/oK7vxDcWVr4fvpNQK/ZvKYOG75HA+uafq+uadoVobnUblIU/hB5Zj6AdTXhnjLxrdeKroIoaHT4zmKEnkn+83v/KpV5MW5y30ooorQo7j4aeKF0PWTY3ThbO9IUsTwj9j+PT8q9vubaG8tZba4jWSGVSrq3Qg18sV6h4H+JSWsKaZr0reWuFhujzgej/41El1JaMPxf8Pr/QJXubNHutOJyGUZaMejD+tcXX1TFLFcQrLFIskbjKspyCKyL7wloGouZLrSrZnPJYJtJ/EYoU+4XPm2uh8NeDtU8S3Ci3iMVqD89xIMKB7ep9q9stfBPhuzcPFpFtuHQuu/+ea3VVIkCqFRFHAAwAKHPsFyhoeiWfh/S4rCyTCJyzHq7dyfevJPi3cWU3iSCO3Km5ih23BX1z8oPvj+ddT4x+JdrpsUllosi3F6cq0y8pF/if0rxmWWSeZ5ZXZ5HYs7scliepNEV1BDK9N+DX/IT1X/AK4p/wChGvMq9N+DX/IT1X/rin/oRqpbDZ6/XFeO/AqeJYxeWZWLUYlx83Cyr6H39DW/4l1WTRPD93qMSLI8ADbG6N8wBH5VB4c8W6V4mt91nNtnUZkt34df8R7is1daknzzf6deaZdNbXtvJBMpwVcY/wD11Wr6jvdOstRi8q9tYbhP7sqBsfnWI3gHwu0m86RDn0BYD8s1XOO58+W9vNdzpBbxPLK5wqIuSTXr/gL4eNpUqatq6r9rHMMHUR+59/5V3dho+m6Wm2wsYLcdzGgBP41DrXiDTfD9objUblYh/CnVnPoB3pOVwuSazq9roelT6hdvtiiHTux7Ae5r5u1XUZtX1W51C4/1txIXI9PQfgOK2PF/jC78VXoLAw2URPkwZ6e7ep/lXN1UVYaQUUUVQwooooAKKKKACiiigAooooAKKKKACiiigAooooAKKKKACiiigAooooAKKKKACiiigArU03xHrOjwvDp+oz28TnJRTkZ9QD0P0rLooAfNNLczPNPK8srnLO7ZLH3NMoooAKKKKACiiigDYHirX1077ANWuha7duzf29M9cfjWPRRQAUUUUAOjkeGRZInZJFOVZDgj8a6zTfiX4m05QjXaXcY6C5Tcf++hg/rXI0UNXEekr8ZNTCYbSrQt6h2A/Ks2/wDit4ku1KwG2swe8Ue5vzbNcRRS5UFixe393qNwZ725luJT/HK5Y/r0qvRRTGFFFFABRRRQBq6T4k1nQm/4l2oSwr3jzuQ/8BPFdZa/F/XIlC3FnZXGP4gGQn8jivPqKVkKx6LcfGLWHUiDTrKI+rFmx+ormNX8Z+INbUpeajIIT/yyi/dr+IHX8awaKLILBRRRTGFem/Br/kJ6r/1xT/0I15lXpvwa/wCQnqv/AFxT/wBCNKWwmd14/wD+RG1T/rmP/QhXz3DNLbyrLDK8UinKujFSPxFfQnj/AP5EbVP+uY/9CFfPFKGwI7DTvid4m09VR7mK8QdBcR5P/fQwT+NbI+Mmp7MHSbQt6iRsflXm1FPlQWO2v/ip4kvFKwvbWanjMMeT+bZrkLu8ur+4NxeXEtxMeryuWP61BRQkkAUUUUxhRRRQAUUUUAFFFFABRRRQAUUUUAFFFFABRRRQAUUUUAFFFFABRRRQAUUUUAFFFFABRRRQAUUUUAFFFFABRRRQAUUUUAFFFFABRRRQAUUUUAFFFFABRRRQAUUUUAFFFFABRRRQAUUUUAFFFFABXpvwa/5Ceq/9cU/9CNeZV6b8Gv8AkJ6r/wBcU/8AQjSlsJndeP8A/kRtU/65j/0IV88V9D+P/wDkRtU/65j/ANCFfPFKGwIKKKKoYUUUUAFFFFABRRRQAUUUUAFFFFABRRRQAUUUUAFFFFABRRRQAUUUUAFFFFABRRRQAUUUUAFFFFABRRRQAUUUUAFFFFABRRRQAUUUUAFFFFABRRRQAUUUUAFFFFABRRRQAUUUUAFFFFABRRRQAUUUUAFFFFABXQ+DvFMnhXWDdeUZreVNk0YOCR1BHuK56igD0Txl8Sote0htN061mhilI86SbGSAc4AGa87oooSsIKKKK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9k="/>
          <p:cNvSpPr>
            <a:spLocks noChangeAspect="1" noChangeArrowheads="1"/>
          </p:cNvSpPr>
          <p:nvPr/>
        </p:nvSpPr>
        <p:spPr bwMode="auto">
          <a:xfrm>
            <a:off x="5943599" y="1840345"/>
            <a:ext cx="1741055" cy="17410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8172" y="2399548"/>
            <a:ext cx="2280831" cy="2763002"/>
          </a:xfrm>
          <a:prstGeom prst="rect">
            <a:avLst/>
          </a:prstGeom>
        </p:spPr>
      </p:pic>
      <p:sp>
        <p:nvSpPr>
          <p:cNvPr id="21" name="矩形 20"/>
          <p:cNvSpPr/>
          <p:nvPr/>
        </p:nvSpPr>
        <p:spPr>
          <a:xfrm>
            <a:off x="3758171"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967088" y="5297899"/>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室内锻炼类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1" y="2393878"/>
            <a:ext cx="2279262" cy="2774341"/>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135" y="2396712"/>
            <a:ext cx="2282402" cy="2768672"/>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952998" y="3039615"/>
            <a:ext cx="4338784" cy="546100"/>
          </a:xfrm>
        </p:spPr>
        <p:txBody>
          <a:bodyPr/>
          <a:lstStyle/>
          <a:p>
            <a:r>
              <a:rPr lang="zh-CN" altLang="en-US" dirty="0">
                <a:latin typeface="微软雅黑" panose="020B0503020204020204" charset="-122"/>
                <a:ea typeface="微软雅黑" panose="020B0503020204020204" charset="-122"/>
              </a:rPr>
              <a:t>产品定位及目标用户群</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4345445" cy="546100"/>
          </a:xfrm>
        </p:spPr>
        <p:txBody>
          <a:bodyPr/>
          <a:lstStyle/>
          <a:p>
            <a:r>
              <a:rPr lang="zh-CN" altLang="en-US" dirty="0">
                <a:latin typeface="微软雅黑" panose="020B0503020204020204" charset="-122"/>
                <a:ea typeface="微软雅黑" panose="020B0503020204020204" charset="-122"/>
              </a:rPr>
              <a:t>产品定位及目标用户群</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cxnSp>
        <p:nvCxnSpPr>
          <p:cNvPr id="4" name="直接连接符 3"/>
          <p:cNvCxnSpPr/>
          <p:nvPr/>
        </p:nvCxnSpPr>
        <p:spPr>
          <a:xfrm flipV="1">
            <a:off x="2409824" y="4165600"/>
            <a:ext cx="0" cy="2692400"/>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305432" y="2249205"/>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5722998" y="4977604"/>
            <a:ext cx="0" cy="2692400"/>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618606" y="3061209"/>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8509741" y="3858699"/>
            <a:ext cx="0" cy="2999301"/>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405349" y="1942304"/>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18"/>
          <p:cNvSpPr>
            <a:spLocks noEditPoints="1"/>
          </p:cNvSpPr>
          <p:nvPr/>
        </p:nvSpPr>
        <p:spPr bwMode="auto">
          <a:xfrm>
            <a:off x="1660523" y="2297395"/>
            <a:ext cx="1498600" cy="1498600"/>
          </a:xfrm>
          <a:custGeom>
            <a:avLst/>
            <a:gdLst/>
            <a:ahLst/>
            <a:cxnLst>
              <a:cxn ang="0">
                <a:pos x="252" y="146"/>
              </a:cxn>
              <a:cxn ang="0">
                <a:pos x="242" y="110"/>
              </a:cxn>
              <a:cxn ang="0">
                <a:pos x="212" y="86"/>
              </a:cxn>
              <a:cxn ang="0">
                <a:pos x="188" y="80"/>
              </a:cxn>
              <a:cxn ang="0">
                <a:pos x="152" y="92"/>
              </a:cxn>
              <a:cxn ang="0">
                <a:pos x="128" y="120"/>
              </a:cxn>
              <a:cxn ang="0">
                <a:pos x="122" y="160"/>
              </a:cxn>
              <a:cxn ang="0">
                <a:pos x="128" y="186"/>
              </a:cxn>
              <a:cxn ang="0">
                <a:pos x="152" y="214"/>
              </a:cxn>
              <a:cxn ang="0">
                <a:pos x="188" y="224"/>
              </a:cxn>
              <a:cxn ang="0">
                <a:pos x="212" y="220"/>
              </a:cxn>
              <a:cxn ang="0">
                <a:pos x="242" y="196"/>
              </a:cxn>
              <a:cxn ang="0">
                <a:pos x="252" y="160"/>
              </a:cxn>
              <a:cxn ang="0">
                <a:pos x="188" y="0"/>
              </a:cxn>
              <a:cxn ang="0">
                <a:pos x="132" y="8"/>
              </a:cxn>
              <a:cxn ang="0">
                <a:pos x="84" y="32"/>
              </a:cxn>
              <a:cxn ang="0">
                <a:pos x="44" y="68"/>
              </a:cxn>
              <a:cxn ang="0">
                <a:pos x="16" y="114"/>
              </a:cxn>
              <a:cxn ang="0">
                <a:pos x="2" y="168"/>
              </a:cxn>
              <a:cxn ang="0">
                <a:pos x="2" y="206"/>
              </a:cxn>
              <a:cxn ang="0">
                <a:pos x="16" y="262"/>
              </a:cxn>
              <a:cxn ang="0">
                <a:pos x="48" y="310"/>
              </a:cxn>
              <a:cxn ang="0">
                <a:pos x="74" y="334"/>
              </a:cxn>
              <a:cxn ang="0">
                <a:pos x="116" y="360"/>
              </a:cxn>
              <a:cxn ang="0">
                <a:pos x="162" y="372"/>
              </a:cxn>
              <a:cxn ang="0">
                <a:pos x="178" y="282"/>
              </a:cxn>
              <a:cxn ang="0">
                <a:pos x="64" y="284"/>
              </a:cxn>
              <a:cxn ang="0">
                <a:pos x="32" y="214"/>
              </a:cxn>
              <a:cxn ang="0">
                <a:pos x="30" y="170"/>
              </a:cxn>
              <a:cxn ang="0">
                <a:pos x="42" y="124"/>
              </a:cxn>
              <a:cxn ang="0">
                <a:pos x="66" y="86"/>
              </a:cxn>
              <a:cxn ang="0">
                <a:pos x="100" y="56"/>
              </a:cxn>
              <a:cxn ang="0">
                <a:pos x="140" y="36"/>
              </a:cxn>
              <a:cxn ang="0">
                <a:pos x="188" y="28"/>
              </a:cxn>
              <a:cxn ang="0">
                <a:pos x="220" y="32"/>
              </a:cxn>
              <a:cxn ang="0">
                <a:pos x="264" y="48"/>
              </a:cxn>
              <a:cxn ang="0">
                <a:pos x="300" y="74"/>
              </a:cxn>
              <a:cxn ang="0">
                <a:pos x="326" y="112"/>
              </a:cxn>
              <a:cxn ang="0">
                <a:pos x="342" y="154"/>
              </a:cxn>
              <a:cxn ang="0">
                <a:pos x="346" y="186"/>
              </a:cxn>
              <a:cxn ang="0">
                <a:pos x="326" y="262"/>
              </a:cxn>
              <a:cxn ang="0">
                <a:pos x="198" y="282"/>
              </a:cxn>
              <a:cxn ang="0">
                <a:pos x="198" y="374"/>
              </a:cxn>
              <a:cxn ang="0">
                <a:pos x="246" y="364"/>
              </a:cxn>
              <a:cxn ang="0">
                <a:pos x="288" y="344"/>
              </a:cxn>
              <a:cxn ang="0">
                <a:pos x="314" y="324"/>
              </a:cxn>
              <a:cxn ang="0">
                <a:pos x="350" y="280"/>
              </a:cxn>
              <a:cxn ang="0">
                <a:pos x="370" y="226"/>
              </a:cxn>
              <a:cxn ang="0">
                <a:pos x="374" y="186"/>
              </a:cxn>
              <a:cxn ang="0">
                <a:pos x="366" y="130"/>
              </a:cxn>
              <a:cxn ang="0">
                <a:pos x="342" y="82"/>
              </a:cxn>
              <a:cxn ang="0">
                <a:pos x="306" y="42"/>
              </a:cxn>
              <a:cxn ang="0">
                <a:pos x="260" y="14"/>
              </a:cxn>
              <a:cxn ang="0">
                <a:pos x="206" y="0"/>
              </a:cxn>
            </a:cxnLst>
            <a:rect l="0" t="0" r="r" b="b"/>
            <a:pathLst>
              <a:path w="374" h="374">
                <a:moveTo>
                  <a:pt x="252" y="160"/>
                </a:moveTo>
                <a:lnTo>
                  <a:pt x="252" y="146"/>
                </a:lnTo>
                <a:lnTo>
                  <a:pt x="252" y="146"/>
                </a:lnTo>
                <a:lnTo>
                  <a:pt x="252" y="132"/>
                </a:lnTo>
                <a:lnTo>
                  <a:pt x="248" y="120"/>
                </a:lnTo>
                <a:lnTo>
                  <a:pt x="242" y="110"/>
                </a:lnTo>
                <a:lnTo>
                  <a:pt x="234" y="100"/>
                </a:lnTo>
                <a:lnTo>
                  <a:pt x="224" y="92"/>
                </a:lnTo>
                <a:lnTo>
                  <a:pt x="212" y="86"/>
                </a:lnTo>
                <a:lnTo>
                  <a:pt x="200" y="82"/>
                </a:lnTo>
                <a:lnTo>
                  <a:pt x="188" y="80"/>
                </a:lnTo>
                <a:lnTo>
                  <a:pt x="188" y="80"/>
                </a:lnTo>
                <a:lnTo>
                  <a:pt x="174" y="82"/>
                </a:lnTo>
                <a:lnTo>
                  <a:pt x="162" y="86"/>
                </a:lnTo>
                <a:lnTo>
                  <a:pt x="152" y="92"/>
                </a:lnTo>
                <a:lnTo>
                  <a:pt x="142" y="100"/>
                </a:lnTo>
                <a:lnTo>
                  <a:pt x="134" y="110"/>
                </a:lnTo>
                <a:lnTo>
                  <a:pt x="128" y="120"/>
                </a:lnTo>
                <a:lnTo>
                  <a:pt x="124" y="132"/>
                </a:lnTo>
                <a:lnTo>
                  <a:pt x="122" y="146"/>
                </a:lnTo>
                <a:lnTo>
                  <a:pt x="122" y="160"/>
                </a:lnTo>
                <a:lnTo>
                  <a:pt x="122" y="160"/>
                </a:lnTo>
                <a:lnTo>
                  <a:pt x="124" y="174"/>
                </a:lnTo>
                <a:lnTo>
                  <a:pt x="128" y="186"/>
                </a:lnTo>
                <a:lnTo>
                  <a:pt x="134" y="196"/>
                </a:lnTo>
                <a:lnTo>
                  <a:pt x="142" y="206"/>
                </a:lnTo>
                <a:lnTo>
                  <a:pt x="152" y="214"/>
                </a:lnTo>
                <a:lnTo>
                  <a:pt x="162" y="220"/>
                </a:lnTo>
                <a:lnTo>
                  <a:pt x="174" y="224"/>
                </a:lnTo>
                <a:lnTo>
                  <a:pt x="188" y="224"/>
                </a:lnTo>
                <a:lnTo>
                  <a:pt x="188" y="224"/>
                </a:lnTo>
                <a:lnTo>
                  <a:pt x="200" y="224"/>
                </a:lnTo>
                <a:lnTo>
                  <a:pt x="212" y="220"/>
                </a:lnTo>
                <a:lnTo>
                  <a:pt x="224" y="214"/>
                </a:lnTo>
                <a:lnTo>
                  <a:pt x="234" y="206"/>
                </a:lnTo>
                <a:lnTo>
                  <a:pt x="242" y="196"/>
                </a:lnTo>
                <a:lnTo>
                  <a:pt x="248" y="186"/>
                </a:lnTo>
                <a:lnTo>
                  <a:pt x="252" y="174"/>
                </a:lnTo>
                <a:lnTo>
                  <a:pt x="252" y="160"/>
                </a:lnTo>
                <a:lnTo>
                  <a:pt x="252" y="160"/>
                </a:lnTo>
                <a:close/>
                <a:moveTo>
                  <a:pt x="188" y="0"/>
                </a:moveTo>
                <a:lnTo>
                  <a:pt x="188" y="0"/>
                </a:lnTo>
                <a:lnTo>
                  <a:pt x="168" y="0"/>
                </a:lnTo>
                <a:lnTo>
                  <a:pt x="150" y="4"/>
                </a:lnTo>
                <a:lnTo>
                  <a:pt x="132" y="8"/>
                </a:lnTo>
                <a:lnTo>
                  <a:pt x="114" y="14"/>
                </a:lnTo>
                <a:lnTo>
                  <a:pt x="98" y="22"/>
                </a:lnTo>
                <a:lnTo>
                  <a:pt x="84" y="32"/>
                </a:lnTo>
                <a:lnTo>
                  <a:pt x="68" y="42"/>
                </a:lnTo>
                <a:lnTo>
                  <a:pt x="56" y="54"/>
                </a:lnTo>
                <a:lnTo>
                  <a:pt x="44" y="68"/>
                </a:lnTo>
                <a:lnTo>
                  <a:pt x="32" y="82"/>
                </a:lnTo>
                <a:lnTo>
                  <a:pt x="24" y="98"/>
                </a:lnTo>
                <a:lnTo>
                  <a:pt x="16" y="114"/>
                </a:lnTo>
                <a:lnTo>
                  <a:pt x="8" y="130"/>
                </a:lnTo>
                <a:lnTo>
                  <a:pt x="4" y="148"/>
                </a:lnTo>
                <a:lnTo>
                  <a:pt x="2" y="168"/>
                </a:lnTo>
                <a:lnTo>
                  <a:pt x="0" y="186"/>
                </a:lnTo>
                <a:lnTo>
                  <a:pt x="0" y="186"/>
                </a:lnTo>
                <a:lnTo>
                  <a:pt x="2" y="206"/>
                </a:lnTo>
                <a:lnTo>
                  <a:pt x="4" y="226"/>
                </a:lnTo>
                <a:lnTo>
                  <a:pt x="10" y="244"/>
                </a:lnTo>
                <a:lnTo>
                  <a:pt x="16" y="262"/>
                </a:lnTo>
                <a:lnTo>
                  <a:pt x="26" y="280"/>
                </a:lnTo>
                <a:lnTo>
                  <a:pt x="36" y="296"/>
                </a:lnTo>
                <a:lnTo>
                  <a:pt x="48" y="310"/>
                </a:lnTo>
                <a:lnTo>
                  <a:pt x="60" y="324"/>
                </a:lnTo>
                <a:lnTo>
                  <a:pt x="60" y="324"/>
                </a:lnTo>
                <a:lnTo>
                  <a:pt x="74" y="334"/>
                </a:lnTo>
                <a:lnTo>
                  <a:pt x="86" y="344"/>
                </a:lnTo>
                <a:lnTo>
                  <a:pt x="100" y="352"/>
                </a:lnTo>
                <a:lnTo>
                  <a:pt x="116" y="360"/>
                </a:lnTo>
                <a:lnTo>
                  <a:pt x="130" y="364"/>
                </a:lnTo>
                <a:lnTo>
                  <a:pt x="146" y="368"/>
                </a:lnTo>
                <a:lnTo>
                  <a:pt x="162" y="372"/>
                </a:lnTo>
                <a:lnTo>
                  <a:pt x="178" y="374"/>
                </a:lnTo>
                <a:lnTo>
                  <a:pt x="150" y="346"/>
                </a:lnTo>
                <a:lnTo>
                  <a:pt x="178" y="282"/>
                </a:lnTo>
                <a:lnTo>
                  <a:pt x="148" y="258"/>
                </a:lnTo>
                <a:lnTo>
                  <a:pt x="64" y="284"/>
                </a:lnTo>
                <a:lnTo>
                  <a:pt x="64" y="284"/>
                </a:lnTo>
                <a:lnTo>
                  <a:pt x="48" y="262"/>
                </a:lnTo>
                <a:lnTo>
                  <a:pt x="38" y="240"/>
                </a:lnTo>
                <a:lnTo>
                  <a:pt x="32" y="214"/>
                </a:lnTo>
                <a:lnTo>
                  <a:pt x="30" y="186"/>
                </a:lnTo>
                <a:lnTo>
                  <a:pt x="30" y="186"/>
                </a:lnTo>
                <a:lnTo>
                  <a:pt x="30" y="170"/>
                </a:lnTo>
                <a:lnTo>
                  <a:pt x="32" y="154"/>
                </a:lnTo>
                <a:lnTo>
                  <a:pt x="36" y="140"/>
                </a:lnTo>
                <a:lnTo>
                  <a:pt x="42" y="124"/>
                </a:lnTo>
                <a:lnTo>
                  <a:pt x="48" y="112"/>
                </a:lnTo>
                <a:lnTo>
                  <a:pt x="56" y="98"/>
                </a:lnTo>
                <a:lnTo>
                  <a:pt x="66" y="86"/>
                </a:lnTo>
                <a:lnTo>
                  <a:pt x="76" y="74"/>
                </a:lnTo>
                <a:lnTo>
                  <a:pt x="86" y="64"/>
                </a:lnTo>
                <a:lnTo>
                  <a:pt x="100" y="56"/>
                </a:lnTo>
                <a:lnTo>
                  <a:pt x="112" y="48"/>
                </a:lnTo>
                <a:lnTo>
                  <a:pt x="126" y="40"/>
                </a:lnTo>
                <a:lnTo>
                  <a:pt x="140" y="36"/>
                </a:lnTo>
                <a:lnTo>
                  <a:pt x="156" y="32"/>
                </a:lnTo>
                <a:lnTo>
                  <a:pt x="172" y="28"/>
                </a:lnTo>
                <a:lnTo>
                  <a:pt x="188" y="28"/>
                </a:lnTo>
                <a:lnTo>
                  <a:pt x="188" y="28"/>
                </a:lnTo>
                <a:lnTo>
                  <a:pt x="204" y="28"/>
                </a:lnTo>
                <a:lnTo>
                  <a:pt x="220" y="32"/>
                </a:lnTo>
                <a:lnTo>
                  <a:pt x="234" y="36"/>
                </a:lnTo>
                <a:lnTo>
                  <a:pt x="250" y="40"/>
                </a:lnTo>
                <a:lnTo>
                  <a:pt x="264" y="48"/>
                </a:lnTo>
                <a:lnTo>
                  <a:pt x="276" y="56"/>
                </a:lnTo>
                <a:lnTo>
                  <a:pt x="288" y="64"/>
                </a:lnTo>
                <a:lnTo>
                  <a:pt x="300" y="74"/>
                </a:lnTo>
                <a:lnTo>
                  <a:pt x="310" y="86"/>
                </a:lnTo>
                <a:lnTo>
                  <a:pt x="318" y="98"/>
                </a:lnTo>
                <a:lnTo>
                  <a:pt x="326" y="112"/>
                </a:lnTo>
                <a:lnTo>
                  <a:pt x="334" y="124"/>
                </a:lnTo>
                <a:lnTo>
                  <a:pt x="338" y="140"/>
                </a:lnTo>
                <a:lnTo>
                  <a:pt x="342" y="154"/>
                </a:lnTo>
                <a:lnTo>
                  <a:pt x="346" y="170"/>
                </a:lnTo>
                <a:lnTo>
                  <a:pt x="346" y="186"/>
                </a:lnTo>
                <a:lnTo>
                  <a:pt x="346" y="186"/>
                </a:lnTo>
                <a:lnTo>
                  <a:pt x="344" y="214"/>
                </a:lnTo>
                <a:lnTo>
                  <a:pt x="336" y="240"/>
                </a:lnTo>
                <a:lnTo>
                  <a:pt x="326" y="262"/>
                </a:lnTo>
                <a:lnTo>
                  <a:pt x="312" y="284"/>
                </a:lnTo>
                <a:lnTo>
                  <a:pt x="228" y="258"/>
                </a:lnTo>
                <a:lnTo>
                  <a:pt x="198" y="282"/>
                </a:lnTo>
                <a:lnTo>
                  <a:pt x="226" y="346"/>
                </a:lnTo>
                <a:lnTo>
                  <a:pt x="198" y="374"/>
                </a:lnTo>
                <a:lnTo>
                  <a:pt x="198" y="374"/>
                </a:lnTo>
                <a:lnTo>
                  <a:pt x="214" y="372"/>
                </a:lnTo>
                <a:lnTo>
                  <a:pt x="230" y="368"/>
                </a:lnTo>
                <a:lnTo>
                  <a:pt x="246" y="364"/>
                </a:lnTo>
                <a:lnTo>
                  <a:pt x="260" y="358"/>
                </a:lnTo>
                <a:lnTo>
                  <a:pt x="274" y="352"/>
                </a:lnTo>
                <a:lnTo>
                  <a:pt x="288" y="344"/>
                </a:lnTo>
                <a:lnTo>
                  <a:pt x="302" y="334"/>
                </a:lnTo>
                <a:lnTo>
                  <a:pt x="314" y="324"/>
                </a:lnTo>
                <a:lnTo>
                  <a:pt x="314" y="324"/>
                </a:lnTo>
                <a:lnTo>
                  <a:pt x="328" y="310"/>
                </a:lnTo>
                <a:lnTo>
                  <a:pt x="340" y="296"/>
                </a:lnTo>
                <a:lnTo>
                  <a:pt x="350" y="280"/>
                </a:lnTo>
                <a:lnTo>
                  <a:pt x="358" y="262"/>
                </a:lnTo>
                <a:lnTo>
                  <a:pt x="366" y="244"/>
                </a:lnTo>
                <a:lnTo>
                  <a:pt x="370" y="226"/>
                </a:lnTo>
                <a:lnTo>
                  <a:pt x="374" y="206"/>
                </a:lnTo>
                <a:lnTo>
                  <a:pt x="374" y="186"/>
                </a:lnTo>
                <a:lnTo>
                  <a:pt x="374" y="186"/>
                </a:lnTo>
                <a:lnTo>
                  <a:pt x="374" y="168"/>
                </a:lnTo>
                <a:lnTo>
                  <a:pt x="370" y="148"/>
                </a:lnTo>
                <a:lnTo>
                  <a:pt x="366" y="130"/>
                </a:lnTo>
                <a:lnTo>
                  <a:pt x="360" y="114"/>
                </a:lnTo>
                <a:lnTo>
                  <a:pt x="352" y="98"/>
                </a:lnTo>
                <a:lnTo>
                  <a:pt x="342" y="82"/>
                </a:lnTo>
                <a:lnTo>
                  <a:pt x="332" y="68"/>
                </a:lnTo>
                <a:lnTo>
                  <a:pt x="320" y="54"/>
                </a:lnTo>
                <a:lnTo>
                  <a:pt x="306" y="42"/>
                </a:lnTo>
                <a:lnTo>
                  <a:pt x="292" y="32"/>
                </a:lnTo>
                <a:lnTo>
                  <a:pt x="276" y="22"/>
                </a:lnTo>
                <a:lnTo>
                  <a:pt x="260" y="14"/>
                </a:lnTo>
                <a:lnTo>
                  <a:pt x="244" y="8"/>
                </a:lnTo>
                <a:lnTo>
                  <a:pt x="226" y="4"/>
                </a:lnTo>
                <a:lnTo>
                  <a:pt x="206" y="0"/>
                </a:lnTo>
                <a:lnTo>
                  <a:pt x="188" y="0"/>
                </a:lnTo>
                <a:lnTo>
                  <a:pt x="188" y="0"/>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sp>
        <p:nvSpPr>
          <p:cNvPr id="11" name="矩形 10"/>
          <p:cNvSpPr/>
          <p:nvPr/>
        </p:nvSpPr>
        <p:spPr>
          <a:xfrm>
            <a:off x="4857746" y="3591839"/>
            <a:ext cx="1788061" cy="1492716"/>
          </a:xfrm>
          <a:prstGeom prst="rect">
            <a:avLst/>
          </a:prstGeom>
        </p:spPr>
        <p:txBody>
          <a:bodyPr wrap="square">
            <a:spAutoFit/>
          </a:bodyPr>
          <a:lstStyle/>
          <a:p>
            <a:pPr algn="ctr" defTabSz="685165">
              <a:lnSpc>
                <a:spcPct val="130000"/>
              </a:lnSpc>
            </a:pPr>
            <a:r>
              <a:rPr lang="zh-CN" altLang="zh-CN" sz="1000" dirty="0">
                <a:solidFill>
                  <a:schemeClr val="bg1"/>
                </a:solidFill>
                <a:latin typeface="微软雅黑" panose="020B0503020204020204" charset="-122"/>
                <a:ea typeface="微软雅黑" panose="020B0503020204020204" charset="-122"/>
              </a:rPr>
              <a:t>我们产品的主要目标人群是：在读大学生及年轻的上班族群体。其中这些人群又可以分为</a:t>
            </a:r>
            <a:r>
              <a:rPr lang="zh-CN" altLang="en-US" sz="1000" dirty="0">
                <a:solidFill>
                  <a:schemeClr val="bg1"/>
                </a:solidFill>
                <a:latin typeface="微软雅黑" panose="020B0503020204020204" charset="-122"/>
                <a:ea typeface="微软雅黑" panose="020B0503020204020204" charset="-122"/>
              </a:rPr>
              <a:t>：</a:t>
            </a:r>
            <a:r>
              <a:rPr lang="en-US" altLang="zh-CN" sz="1000" dirty="0">
                <a:solidFill>
                  <a:schemeClr val="bg1"/>
                </a:solidFill>
                <a:latin typeface="微软雅黑" panose="020B0503020204020204" charset="-122"/>
                <a:ea typeface="微软雅黑" panose="020B0503020204020204" charset="-122"/>
              </a:rPr>
              <a:t>1.</a:t>
            </a:r>
            <a:r>
              <a:rPr lang="zh-CN" altLang="zh-CN" sz="1000" dirty="0">
                <a:solidFill>
                  <a:schemeClr val="bg1"/>
                </a:solidFill>
                <a:latin typeface="微软雅黑" panose="020B0503020204020204" charset="-122"/>
                <a:ea typeface="微软雅黑" panose="020B0503020204020204" charset="-122"/>
              </a:rPr>
              <a:t>入门级的运动爱好者、</a:t>
            </a:r>
            <a:r>
              <a:rPr lang="en-US" altLang="zh-CN" sz="1000" dirty="0">
                <a:solidFill>
                  <a:schemeClr val="bg1"/>
                </a:solidFill>
                <a:latin typeface="微软雅黑" panose="020B0503020204020204" charset="-122"/>
                <a:ea typeface="微软雅黑" panose="020B0503020204020204" charset="-122"/>
              </a:rPr>
              <a:t>2.</a:t>
            </a:r>
            <a:r>
              <a:rPr lang="zh-CN" altLang="zh-CN" sz="1000" dirty="0">
                <a:solidFill>
                  <a:schemeClr val="bg1"/>
                </a:solidFill>
                <a:latin typeface="微软雅黑" panose="020B0503020204020204" charset="-122"/>
                <a:ea typeface="微软雅黑" panose="020B0503020204020204" charset="-122"/>
              </a:rPr>
              <a:t>资深的运动达人</a:t>
            </a:r>
            <a:r>
              <a:rPr lang="zh-CN" altLang="en-US" sz="1000" dirty="0">
                <a:solidFill>
                  <a:schemeClr val="bg1"/>
                </a:solidFill>
                <a:latin typeface="微软雅黑" panose="020B0503020204020204" charset="-122"/>
                <a:ea typeface="微软雅黑" panose="020B0503020204020204" charset="-122"/>
              </a:rPr>
              <a:t>及</a:t>
            </a:r>
            <a:r>
              <a:rPr lang="en-US" altLang="zh-CN" sz="1000" dirty="0">
                <a:solidFill>
                  <a:schemeClr val="bg1"/>
                </a:solidFill>
                <a:latin typeface="微软雅黑" panose="020B0503020204020204" charset="-122"/>
                <a:ea typeface="微软雅黑" panose="020B0503020204020204" charset="-122"/>
              </a:rPr>
              <a:t>3.</a:t>
            </a:r>
            <a:r>
              <a:rPr lang="zh-CN" altLang="zh-CN" sz="1000" dirty="0">
                <a:solidFill>
                  <a:schemeClr val="bg1"/>
                </a:solidFill>
                <a:latin typeface="微软雅黑" panose="020B0503020204020204" charset="-122"/>
                <a:ea typeface="微软雅黑" panose="020B0503020204020204" charset="-122"/>
              </a:rPr>
              <a:t>运动量较少的普通人（上班族为主）</a:t>
            </a:r>
            <a:endParaRPr lang="zh-CN" altLang="en-US" sz="10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7615709" y="2414878"/>
            <a:ext cx="1788061" cy="1492716"/>
          </a:xfrm>
          <a:prstGeom prst="rect">
            <a:avLst/>
          </a:prstGeom>
        </p:spPr>
        <p:txBody>
          <a:bodyPr wrap="square">
            <a:spAutoFit/>
          </a:bodyPr>
          <a:lstStyle/>
          <a:p>
            <a:pPr algn="ctr" defTabSz="685165">
              <a:lnSpc>
                <a:spcPct val="130000"/>
              </a:lnSpc>
            </a:pPr>
            <a:r>
              <a:rPr lang="zh-CN" altLang="zh-CN" sz="1000" dirty="0">
                <a:solidFill>
                  <a:schemeClr val="bg1"/>
                </a:solidFill>
                <a:latin typeface="微软雅黑" panose="020B0503020204020204" charset="-122"/>
                <a:ea typeface="微软雅黑" panose="020B0503020204020204" charset="-122"/>
              </a:rPr>
              <a:t>主要的特色及吸引点在于日常运动记录，即自动识别和记录用户一天的运动数据并显示，这是其他运动类</a:t>
            </a:r>
            <a:r>
              <a:rPr lang="en-US" altLang="zh-CN" sz="1000" dirty="0">
                <a:solidFill>
                  <a:schemeClr val="bg1"/>
                </a:solidFill>
                <a:latin typeface="微软雅黑" panose="020B0503020204020204" charset="-122"/>
                <a:ea typeface="微软雅黑" panose="020B0503020204020204" charset="-122"/>
              </a:rPr>
              <a:t>APP</a:t>
            </a:r>
            <a:r>
              <a:rPr lang="zh-CN" altLang="zh-CN" sz="1000" dirty="0">
                <a:solidFill>
                  <a:schemeClr val="bg1"/>
                </a:solidFill>
                <a:latin typeface="微软雅黑" panose="020B0503020204020204" charset="-122"/>
                <a:ea typeface="微软雅黑" panose="020B0503020204020204" charset="-122"/>
              </a:rPr>
              <a:t>不具有的功能，是我们的优势所在。</a:t>
            </a:r>
            <a:endParaRPr lang="zh-CN" altLang="zh-CN" sz="1000" dirty="0">
              <a:solidFill>
                <a:schemeClr val="bg1"/>
              </a:solidFill>
              <a:latin typeface="微软雅黑" panose="020B0503020204020204" charset="-122"/>
              <a:ea typeface="微软雅黑" panose="020B0503020204020204" charset="-122"/>
            </a:endParaRPr>
          </a:p>
          <a:p>
            <a:pPr algn="ctr" defTabSz="685165">
              <a:lnSpc>
                <a:spcPct val="130000"/>
              </a:lnSpc>
            </a:pPr>
            <a:endParaRPr lang="zh-CN" altLang="en-US" sz="10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8509741" y="5070593"/>
            <a:ext cx="3246832" cy="692497"/>
          </a:xfrm>
          <a:prstGeom prst="rect">
            <a:avLst/>
          </a:prstGeom>
        </p:spPr>
        <p:txBody>
          <a:bodyPr wrap="square">
            <a:spAutoFit/>
          </a:bodyPr>
          <a:lstStyle/>
          <a:p>
            <a:pPr defTabSz="685165">
              <a:lnSpc>
                <a:spcPct val="130000"/>
              </a:lnSpc>
            </a:pPr>
            <a:r>
              <a:rPr lang="zh-CN" altLang="zh-CN" sz="1000" dirty="0">
                <a:solidFill>
                  <a:schemeClr val="tx1">
                    <a:lumMod val="65000"/>
                    <a:lumOff val="35000"/>
                  </a:schemeClr>
                </a:solidFill>
                <a:latin typeface="微软雅黑" panose="020B0503020204020204" charset="-122"/>
                <a:ea typeface="微软雅黑" panose="020B0503020204020204" charset="-122"/>
              </a:rPr>
              <a:t>我们的</a:t>
            </a:r>
            <a:r>
              <a:rPr lang="en-US" altLang="zh-CN" sz="1000" dirty="0">
                <a:solidFill>
                  <a:schemeClr val="tx1">
                    <a:lumMod val="65000"/>
                    <a:lumOff val="35000"/>
                  </a:schemeClr>
                </a:solidFill>
                <a:latin typeface="微软雅黑" panose="020B0503020204020204" charset="-122"/>
                <a:ea typeface="微软雅黑" panose="020B0503020204020204" charset="-122"/>
              </a:rPr>
              <a:t>APP</a:t>
            </a:r>
            <a:r>
              <a:rPr lang="zh-CN" altLang="zh-CN" sz="1000" dirty="0">
                <a:solidFill>
                  <a:schemeClr val="tx1">
                    <a:lumMod val="65000"/>
                    <a:lumOff val="35000"/>
                  </a:schemeClr>
                </a:solidFill>
                <a:latin typeface="微软雅黑" panose="020B0503020204020204" charset="-122"/>
                <a:ea typeface="微软雅黑" panose="020B0503020204020204" charset="-122"/>
              </a:rPr>
              <a:t>产品定位为专业的跑步骑行爱好者及普通的用户都可以使用的运动记录</a:t>
            </a:r>
            <a:r>
              <a:rPr lang="en-US" altLang="zh-CN" sz="1000" dirty="0">
                <a:solidFill>
                  <a:schemeClr val="tx1">
                    <a:lumMod val="65000"/>
                    <a:lumOff val="35000"/>
                  </a:schemeClr>
                </a:solidFill>
                <a:latin typeface="微软雅黑" panose="020B0503020204020204" charset="-122"/>
                <a:ea typeface="微软雅黑" panose="020B0503020204020204" charset="-122"/>
              </a:rPr>
              <a:t>APP</a:t>
            </a:r>
            <a:r>
              <a:rPr lang="zh-CN" altLang="en-US" sz="1000" dirty="0">
                <a:solidFill>
                  <a:schemeClr val="tx1">
                    <a:lumMod val="65000"/>
                    <a:lumOff val="35000"/>
                  </a:schemeClr>
                </a:solidFill>
                <a:latin typeface="微软雅黑" panose="020B0503020204020204" charset="-122"/>
                <a:ea typeface="微软雅黑" panose="020B0503020204020204" charset="-122"/>
              </a:rPr>
              <a:t>，</a:t>
            </a:r>
            <a:r>
              <a:rPr lang="zh-CN" altLang="zh-CN" sz="1000" dirty="0">
                <a:solidFill>
                  <a:schemeClr val="tx1">
                    <a:lumMod val="65000"/>
                    <a:lumOff val="35000"/>
                  </a:schemeClr>
                </a:solidFill>
                <a:latin typeface="微软雅黑" panose="020B0503020204020204" charset="-122"/>
                <a:ea typeface="微软雅黑" panose="020B0503020204020204" charset="-122"/>
              </a:rPr>
              <a:t>产品特色或者说主要卖点在于简单易操作和智能化识别</a:t>
            </a:r>
            <a:r>
              <a:rPr lang="zh-CN" altLang="en-US" sz="1000" dirty="0">
                <a:solidFill>
                  <a:schemeClr val="tx1">
                    <a:lumMod val="65000"/>
                    <a:lumOff val="35000"/>
                  </a:schemeClr>
                </a:solidFill>
                <a:latin typeface="微软雅黑" panose="020B0503020204020204" charset="-122"/>
                <a:ea typeface="微软雅黑" panose="020B0503020204020204" charset="-122"/>
              </a:rPr>
              <a:t>。</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14" name="文本框 13"/>
          <p:cNvSpPr txBox="1"/>
          <p:nvPr/>
        </p:nvSpPr>
        <p:spPr>
          <a:xfrm>
            <a:off x="8006823" y="4699843"/>
            <a:ext cx="2233446" cy="369316"/>
          </a:xfrm>
          <a:prstGeom prst="rect">
            <a:avLst/>
          </a:prstGeom>
          <a:noFill/>
        </p:spPr>
        <p:txBody>
          <a:bodyPr wrap="square" lIns="91424" tIns="45712" rIns="91424" bIns="45712" rtlCol="0">
            <a:spAutoFit/>
          </a:bodyPr>
          <a:lstStyle/>
          <a:p>
            <a:pPr algn="ctr"/>
            <a:r>
              <a:rPr lang="zh-CN" altLang="en-US" b="1" dirty="0"/>
              <a:t>产品定位</a:t>
            </a:r>
            <a:endParaRPr kumimoji="1" lang="zh-CN" altLang="en-US" sz="2000" b="1" dirty="0">
              <a:latin typeface="微软雅黑" panose="020B0503020204020204" charset="-122"/>
              <a:ea typeface="微软雅黑" panose="020B0503020204020204" charset="-122"/>
              <a:cs typeface="Segoe UI Light" panose="020B0502040204020203"/>
            </a:endParaRPr>
          </a:p>
        </p:txBody>
      </p:sp>
      <p:cxnSp>
        <p:nvCxnSpPr>
          <p:cNvPr id="15" name="直接连接符 14"/>
          <p:cNvCxnSpPr>
            <a:endCxn id="7" idx="2"/>
          </p:cNvCxnSpPr>
          <p:nvPr/>
        </p:nvCxnSpPr>
        <p:spPr>
          <a:xfrm>
            <a:off x="3338286" y="3858699"/>
            <a:ext cx="1280320" cy="306901"/>
          </a:xfrm>
          <a:prstGeom prst="line">
            <a:avLst/>
          </a:prstGeom>
          <a:ln>
            <a:solidFill>
              <a:srgbClr val="01411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777312" y="3591839"/>
            <a:ext cx="821727" cy="320064"/>
          </a:xfrm>
          <a:prstGeom prst="line">
            <a:avLst/>
          </a:prstGeom>
          <a:ln>
            <a:solidFill>
              <a:srgbClr val="01411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56585" y="3907594"/>
            <a:ext cx="1426512" cy="369332"/>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目标用户群</a:t>
            </a:r>
            <a:endParaRPr lang="zh-CN" alt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产品内容总策划</a:t>
            </a:r>
            <a:endParaRPr lang="zh-CN" altLang="en-US" dirty="0">
              <a:latin typeface="微软雅黑" panose="020B0503020204020204" charset="-122"/>
              <a:ea typeface="微软雅黑" panose="020B0503020204020204" charset="-122"/>
            </a:endParaRPr>
          </a:p>
        </p:txBody>
      </p:sp>
      <p:sp>
        <p:nvSpPr>
          <p:cNvPr id="3" name="矩形 2"/>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19">
      <a:dk1>
        <a:sysClr val="windowText" lastClr="000000"/>
      </a:dk1>
      <a:lt1>
        <a:sysClr val="window" lastClr="FFFFFF"/>
      </a:lt1>
      <a:dk2>
        <a:srgbClr val="44546A"/>
      </a:dk2>
      <a:lt2>
        <a:srgbClr val="E7E6E6"/>
      </a:lt2>
      <a:accent1>
        <a:srgbClr val="059F5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2681</Words>
  <Application>WPS 演示</Application>
  <PresentationFormat>宽屏</PresentationFormat>
  <Paragraphs>263</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宋体</vt:lpstr>
      <vt:lpstr>Wingdings</vt:lpstr>
      <vt:lpstr>Arial</vt:lpstr>
      <vt:lpstr>微软雅黑</vt:lpstr>
      <vt:lpstr>Segoe UI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Al</cp:lastModifiedBy>
  <cp:revision>54</cp:revision>
  <dcterms:created xsi:type="dcterms:W3CDTF">2015-08-04T01:49:00Z</dcterms:created>
  <dcterms:modified xsi:type="dcterms:W3CDTF">2017-10-19T03:02:53Z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